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305" r:id="rId3"/>
    <p:sldId id="349" r:id="rId4"/>
    <p:sldId id="352" r:id="rId5"/>
    <p:sldId id="348" r:id="rId6"/>
    <p:sldId id="350" r:id="rId7"/>
    <p:sldId id="354" r:id="rId8"/>
    <p:sldId id="355" r:id="rId9"/>
    <p:sldId id="353" r:id="rId10"/>
    <p:sldId id="356" r:id="rId11"/>
    <p:sldId id="359" r:id="rId12"/>
    <p:sldId id="357" r:id="rId13"/>
    <p:sldId id="358" r:id="rId14"/>
    <p:sldId id="367" r:id="rId15"/>
    <p:sldId id="368" r:id="rId16"/>
    <p:sldId id="369" r:id="rId17"/>
    <p:sldId id="370" r:id="rId18"/>
    <p:sldId id="362" r:id="rId19"/>
    <p:sldId id="364" r:id="rId20"/>
    <p:sldId id="366" r:id="rId21"/>
    <p:sldId id="371" r:id="rId22"/>
    <p:sldId id="372" r:id="rId23"/>
    <p:sldId id="365" r:id="rId24"/>
    <p:sldId id="373" r:id="rId25"/>
    <p:sldId id="374" r:id="rId26"/>
    <p:sldId id="375" r:id="rId27"/>
    <p:sldId id="376" r:id="rId28"/>
    <p:sldId id="378" r:id="rId29"/>
    <p:sldId id="377" r:id="rId30"/>
    <p:sldId id="361" r:id="rId31"/>
    <p:sldId id="381" r:id="rId32"/>
    <p:sldId id="363" r:id="rId33"/>
    <p:sldId id="360" r:id="rId34"/>
    <p:sldId id="384" r:id="rId35"/>
    <p:sldId id="425" r:id="rId36"/>
    <p:sldId id="426" r:id="rId37"/>
    <p:sldId id="427" r:id="rId38"/>
    <p:sldId id="428" r:id="rId39"/>
    <p:sldId id="429" r:id="rId40"/>
    <p:sldId id="379" r:id="rId41"/>
    <p:sldId id="387" r:id="rId42"/>
    <p:sldId id="388" r:id="rId43"/>
    <p:sldId id="389" r:id="rId44"/>
    <p:sldId id="390" r:id="rId45"/>
    <p:sldId id="391" r:id="rId46"/>
    <p:sldId id="392" r:id="rId47"/>
    <p:sldId id="380" r:id="rId48"/>
    <p:sldId id="393" r:id="rId49"/>
    <p:sldId id="394" r:id="rId50"/>
    <p:sldId id="395" r:id="rId51"/>
    <p:sldId id="385" r:id="rId52"/>
    <p:sldId id="396" r:id="rId53"/>
    <p:sldId id="397" r:id="rId54"/>
    <p:sldId id="398" r:id="rId55"/>
    <p:sldId id="401" r:id="rId56"/>
    <p:sldId id="400" r:id="rId57"/>
    <p:sldId id="402" r:id="rId58"/>
    <p:sldId id="403" r:id="rId59"/>
    <p:sldId id="405" r:id="rId60"/>
    <p:sldId id="406" r:id="rId61"/>
    <p:sldId id="404" r:id="rId62"/>
    <p:sldId id="407" r:id="rId63"/>
    <p:sldId id="408" r:id="rId64"/>
    <p:sldId id="409" r:id="rId65"/>
    <p:sldId id="410" r:id="rId66"/>
    <p:sldId id="411" r:id="rId67"/>
    <p:sldId id="423" r:id="rId68"/>
    <p:sldId id="412" r:id="rId69"/>
    <p:sldId id="414" r:id="rId70"/>
    <p:sldId id="413" r:id="rId71"/>
    <p:sldId id="351" r:id="rId72"/>
    <p:sldId id="415" r:id="rId73"/>
    <p:sldId id="416" r:id="rId74"/>
    <p:sldId id="417" r:id="rId75"/>
    <p:sldId id="418" r:id="rId76"/>
    <p:sldId id="420" r:id="rId77"/>
    <p:sldId id="421" r:id="rId78"/>
    <p:sldId id="424" r:id="rId79"/>
    <p:sldId id="34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11"/>
    <p:restoredTop sz="94613"/>
  </p:normalViewPr>
  <p:slideViewPr>
    <p:cSldViewPr snapToGrid="0" snapToObjects="1">
      <p:cViewPr varScale="1">
        <p:scale>
          <a:sx n="67" d="100"/>
          <a:sy n="67" d="100"/>
        </p:scale>
        <p:origin x="72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03: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9" y="365125"/>
            <a:ext cx="11654971" cy="1325563"/>
          </a:xfrm>
        </p:spPr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1825625"/>
            <a:ext cx="11938000" cy="4771118"/>
          </a:xfrm>
        </p:spPr>
        <p:txBody>
          <a:bodyPr>
            <a:normAutofit/>
          </a:bodyPr>
          <a:lstStyle/>
          <a:p>
            <a:r>
              <a:rPr lang="en-US" dirty="0" smtClean="0"/>
              <a:t>Handling of hardware is critical, which needs its set of permissions and constraints </a:t>
            </a:r>
          </a:p>
          <a:p>
            <a:r>
              <a:rPr lang="en-US" dirty="0" smtClean="0"/>
              <a:t>Device drivers are still software, like the application programs</a:t>
            </a:r>
          </a:p>
          <a:p>
            <a:r>
              <a:rPr lang="en-US" dirty="0" smtClean="0"/>
              <a:t>When application use API of a device driver, OS does what called a </a:t>
            </a:r>
            <a:r>
              <a:rPr lang="en-US" i="1" dirty="0" smtClean="0"/>
              <a:t>system call</a:t>
            </a:r>
          </a:p>
          <a:p>
            <a:r>
              <a:rPr lang="en-US" dirty="0" smtClean="0"/>
              <a:t>The code of the API is the executed in </a:t>
            </a:r>
            <a:r>
              <a:rPr lang="en-US" i="1" dirty="0" smtClean="0"/>
              <a:t>kernel mode, </a:t>
            </a:r>
            <a:r>
              <a:rPr lang="en-US" dirty="0" smtClean="0"/>
              <a:t>which has a series of limitations for security handled by the OS</a:t>
            </a:r>
          </a:p>
        </p:txBody>
      </p:sp>
    </p:spTree>
    <p:extLst>
      <p:ext uri="{BB962C8B-B14F-4D97-AF65-F5344CB8AC3E}">
        <p14:creationId xmlns:p14="http://schemas.microsoft.com/office/powerpoint/2010/main" val="346439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37" y="1866280"/>
            <a:ext cx="11783736" cy="1613314"/>
          </a:xfrm>
        </p:spPr>
        <p:txBody>
          <a:bodyPr/>
          <a:lstStyle/>
          <a:p>
            <a:r>
              <a:rPr lang="en-US" i="1" dirty="0"/>
              <a:t>Software interrupts: </a:t>
            </a:r>
            <a:r>
              <a:rPr lang="en-US" dirty="0"/>
              <a:t>requests to execute code in kernel mode</a:t>
            </a:r>
          </a:p>
          <a:p>
            <a:r>
              <a:rPr lang="en-US" i="1" dirty="0"/>
              <a:t>Trap: </a:t>
            </a:r>
            <a:r>
              <a:rPr lang="en-US" dirty="0"/>
              <a:t>the switching from user mode to kernel mode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960453" y="4219577"/>
            <a:ext cx="4878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069991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325703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581416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7681553" y="3945158"/>
            <a:ext cx="12539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 smtClean="0"/>
              <a:t>USER MODE</a:t>
            </a:r>
            <a:r>
              <a:rPr lang="en-US" sz="1400" dirty="0"/>
              <a:t/>
            </a:r>
            <a:br>
              <a:rPr lang="en-US" sz="1400" dirty="0"/>
            </a:br>
            <a:endParaRPr lang="en-US" sz="400" dirty="0"/>
          </a:p>
          <a:p>
            <a:pPr algn="r"/>
            <a:r>
              <a:rPr lang="en-US" sz="1400" dirty="0" smtClean="0"/>
              <a:t>KERNEL MODE</a:t>
            </a:r>
            <a:endParaRPr lang="en-US" sz="1400" dirty="0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644666" y="4357689"/>
            <a:ext cx="2641600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46800" rIns="0" anchor="ctr"/>
          <a:lstStyle/>
          <a:p>
            <a:pPr algn="ctr"/>
            <a:r>
              <a:rPr lang="en-US" sz="1400" dirty="0"/>
              <a:t>system call interface</a:t>
            </a: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4077928" y="4870452"/>
            <a:ext cx="3603625" cy="1236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4255728" y="4976814"/>
            <a:ext cx="3240088" cy="206375"/>
            <a:chOff x="516" y="3432"/>
            <a:chExt cx="2041" cy="130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4255728" y="5318127"/>
            <a:ext cx="3240088" cy="206375"/>
            <a:chOff x="516" y="3432"/>
            <a:chExt cx="2041" cy="130"/>
          </a:xfrm>
        </p:grpSpPr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Rectangle 31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Rectangle 34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Rectangle 35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25" name="Group 36"/>
          <p:cNvGrpSpPr>
            <a:grpSpLocks/>
          </p:cNvGrpSpPr>
          <p:nvPr/>
        </p:nvGrpSpPr>
        <p:grpSpPr bwMode="auto">
          <a:xfrm>
            <a:off x="4255728" y="5659439"/>
            <a:ext cx="3240088" cy="206375"/>
            <a:chOff x="516" y="3432"/>
            <a:chExt cx="2041" cy="130"/>
          </a:xfrm>
        </p:grpSpPr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Rectangle 38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8" name="Rectangle 39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Rectangle 40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6489341" y="5864227"/>
            <a:ext cx="1243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200"/>
              <a:t>OS components</a:t>
            </a:r>
          </a:p>
        </p:txBody>
      </p:sp>
      <p:sp>
        <p:nvSpPr>
          <p:cNvPr id="33" name="Freeform 45"/>
          <p:cNvSpPr>
            <a:spLocks/>
          </p:cNvSpPr>
          <p:nvPr/>
        </p:nvSpPr>
        <p:spPr bwMode="auto">
          <a:xfrm>
            <a:off x="4646253" y="4108452"/>
            <a:ext cx="995363" cy="244475"/>
          </a:xfrm>
          <a:custGeom>
            <a:avLst/>
            <a:gdLst>
              <a:gd name="T0" fmla="*/ 0 w 844"/>
              <a:gd name="T1" fmla="*/ 0 h 154"/>
              <a:gd name="T2" fmla="*/ 261478556 w 844"/>
              <a:gd name="T3" fmla="*/ 151209365 h 154"/>
              <a:gd name="T4" fmla="*/ 1008361689 w 844"/>
              <a:gd name="T5" fmla="*/ 249494675 h 154"/>
              <a:gd name="T6" fmla="*/ 1173871403 w 844"/>
              <a:gd name="T7" fmla="*/ 388104008 h 154"/>
              <a:gd name="T8" fmla="*/ 0 60000 65536"/>
              <a:gd name="T9" fmla="*/ 0 60000 65536"/>
              <a:gd name="T10" fmla="*/ 0 60000 65536"/>
              <a:gd name="T11" fmla="*/ 0 60000 65536"/>
              <a:gd name="T12" fmla="*/ 0 w 844"/>
              <a:gd name="T13" fmla="*/ 0 h 154"/>
              <a:gd name="T14" fmla="*/ 844 w 844"/>
              <a:gd name="T15" fmla="*/ 154 h 1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" h="154">
                <a:moveTo>
                  <a:pt x="0" y="0"/>
                </a:moveTo>
                <a:cubicBezTo>
                  <a:pt x="33" y="22"/>
                  <a:pt x="67" y="44"/>
                  <a:pt x="188" y="60"/>
                </a:cubicBezTo>
                <a:cubicBezTo>
                  <a:pt x="309" y="76"/>
                  <a:pt x="616" y="83"/>
                  <a:pt x="725" y="99"/>
                </a:cubicBezTo>
                <a:cubicBezTo>
                  <a:pt x="834" y="115"/>
                  <a:pt x="839" y="134"/>
                  <a:pt x="844" y="154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>
            <a:off x="5189178" y="4645027"/>
            <a:ext cx="442913" cy="763587"/>
          </a:xfrm>
          <a:custGeom>
            <a:avLst/>
            <a:gdLst>
              <a:gd name="T0" fmla="*/ 375808217 w 522"/>
              <a:gd name="T1" fmla="*/ 0 h 481"/>
              <a:gd name="T2" fmla="*/ 114470101 w 522"/>
              <a:gd name="T3" fmla="*/ 224293008 h 481"/>
              <a:gd name="T4" fmla="*/ 50395344 w 522"/>
              <a:gd name="T5" fmla="*/ 874493027 h 481"/>
              <a:gd name="T6" fmla="*/ 32397133 w 522"/>
              <a:gd name="T7" fmla="*/ 1139109987 h 481"/>
              <a:gd name="T8" fmla="*/ 0 w 522"/>
              <a:gd name="T9" fmla="*/ 1212193658 h 4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2"/>
              <a:gd name="T16" fmla="*/ 0 h 481"/>
              <a:gd name="T17" fmla="*/ 522 w 522"/>
              <a:gd name="T18" fmla="*/ 481 h 4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2" h="481">
                <a:moveTo>
                  <a:pt x="522" y="0"/>
                </a:moveTo>
                <a:cubicBezTo>
                  <a:pt x="378" y="15"/>
                  <a:pt x="234" y="31"/>
                  <a:pt x="159" y="89"/>
                </a:cubicBezTo>
                <a:cubicBezTo>
                  <a:pt x="84" y="147"/>
                  <a:pt x="89" y="287"/>
                  <a:pt x="70" y="347"/>
                </a:cubicBezTo>
                <a:cubicBezTo>
                  <a:pt x="51" y="407"/>
                  <a:pt x="57" y="430"/>
                  <a:pt x="45" y="452"/>
                </a:cubicBezTo>
                <a:cubicBezTo>
                  <a:pt x="33" y="474"/>
                  <a:pt x="16" y="477"/>
                  <a:pt x="0" y="481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5" name="Freeform 49"/>
          <p:cNvSpPr>
            <a:spLocks/>
          </p:cNvSpPr>
          <p:nvPr/>
        </p:nvSpPr>
        <p:spPr bwMode="auto">
          <a:xfrm>
            <a:off x="6305191" y="4116389"/>
            <a:ext cx="831850" cy="204788"/>
          </a:xfrm>
          <a:custGeom>
            <a:avLst/>
            <a:gdLst>
              <a:gd name="T0" fmla="*/ 1017609385 w 680"/>
              <a:gd name="T1" fmla="*/ 0 h 129"/>
              <a:gd name="T2" fmla="*/ 839527491 w 680"/>
              <a:gd name="T3" fmla="*/ 163811322 h 129"/>
              <a:gd name="T4" fmla="*/ 230459143 w 680"/>
              <a:gd name="T5" fmla="*/ 249496853 h 129"/>
              <a:gd name="T6" fmla="*/ 0 w 680"/>
              <a:gd name="T7" fmla="*/ 325101689 h 129"/>
              <a:gd name="T8" fmla="*/ 0 60000 65536"/>
              <a:gd name="T9" fmla="*/ 0 60000 65536"/>
              <a:gd name="T10" fmla="*/ 0 60000 65536"/>
              <a:gd name="T11" fmla="*/ 0 60000 65536"/>
              <a:gd name="T12" fmla="*/ 0 w 680"/>
              <a:gd name="T13" fmla="*/ 0 h 129"/>
              <a:gd name="T14" fmla="*/ 680 w 680"/>
              <a:gd name="T15" fmla="*/ 129 h 1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0" h="129">
                <a:moveTo>
                  <a:pt x="680" y="0"/>
                </a:moveTo>
                <a:cubicBezTo>
                  <a:pt x="664" y="24"/>
                  <a:pt x="649" y="49"/>
                  <a:pt x="561" y="65"/>
                </a:cubicBezTo>
                <a:cubicBezTo>
                  <a:pt x="473" y="81"/>
                  <a:pt x="247" y="88"/>
                  <a:pt x="154" y="99"/>
                </a:cubicBezTo>
                <a:cubicBezTo>
                  <a:pt x="61" y="110"/>
                  <a:pt x="30" y="119"/>
                  <a:pt x="0" y="129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6" name="Freeform 50"/>
          <p:cNvSpPr>
            <a:spLocks/>
          </p:cNvSpPr>
          <p:nvPr/>
        </p:nvSpPr>
        <p:spPr bwMode="auto">
          <a:xfrm>
            <a:off x="6308366" y="4652964"/>
            <a:ext cx="844550" cy="1111250"/>
          </a:xfrm>
          <a:custGeom>
            <a:avLst/>
            <a:gdLst>
              <a:gd name="T0" fmla="*/ 0 w 690"/>
              <a:gd name="T1" fmla="*/ 0 h 700"/>
              <a:gd name="T2" fmla="*/ 743077973 w 690"/>
              <a:gd name="T3" fmla="*/ 161289993 h 700"/>
              <a:gd name="T4" fmla="*/ 913865506 w 690"/>
              <a:gd name="T5" fmla="*/ 650200284 h 700"/>
              <a:gd name="T6" fmla="*/ 913865506 w 690"/>
              <a:gd name="T7" fmla="*/ 1527214552 h 700"/>
              <a:gd name="T8" fmla="*/ 1033716900 w 690"/>
              <a:gd name="T9" fmla="*/ 1764109553 h 7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"/>
              <a:gd name="T16" fmla="*/ 0 h 700"/>
              <a:gd name="T17" fmla="*/ 690 w 690"/>
              <a:gd name="T18" fmla="*/ 700 h 7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" h="700">
                <a:moveTo>
                  <a:pt x="0" y="0"/>
                </a:moveTo>
                <a:cubicBezTo>
                  <a:pt x="197" y="10"/>
                  <a:pt x="394" y="21"/>
                  <a:pt x="496" y="64"/>
                </a:cubicBezTo>
                <a:cubicBezTo>
                  <a:pt x="598" y="107"/>
                  <a:pt x="591" y="168"/>
                  <a:pt x="610" y="258"/>
                </a:cubicBezTo>
                <a:cubicBezTo>
                  <a:pt x="629" y="348"/>
                  <a:pt x="597" y="532"/>
                  <a:pt x="610" y="606"/>
                </a:cubicBezTo>
                <a:cubicBezTo>
                  <a:pt x="623" y="680"/>
                  <a:pt x="656" y="690"/>
                  <a:pt x="690" y="700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39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32" grpId="0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5468"/>
            <a:ext cx="10515600" cy="1325563"/>
          </a:xfrm>
        </p:spPr>
        <p:txBody>
          <a:bodyPr/>
          <a:lstStyle/>
          <a:p>
            <a:r>
              <a:rPr lang="en-US" dirty="0" smtClean="0"/>
              <a:t>Processes and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0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118076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a (static) </a:t>
            </a:r>
            <a:r>
              <a:rPr lang="en-US" dirty="0" smtClean="0"/>
              <a:t>list of instructions </a:t>
            </a:r>
            <a:r>
              <a:rPr lang="en-US" dirty="0"/>
              <a:t>that describes how a task should be performed. </a:t>
            </a:r>
          </a:p>
          <a:p>
            <a:r>
              <a:rPr lang="en-US" dirty="0" smtClean="0"/>
              <a:t>Contains and manipulates data</a:t>
            </a:r>
            <a:endParaRPr lang="en-US" dirty="0"/>
          </a:p>
          <a:p>
            <a:r>
              <a:rPr lang="en-US" dirty="0"/>
              <a:t>The required resources (memory space, disk space, </a:t>
            </a:r>
            <a:r>
              <a:rPr lang="en-US" dirty="0" smtClean="0"/>
              <a:t>I/O </a:t>
            </a:r>
            <a:r>
              <a:rPr lang="en-US" dirty="0"/>
              <a:t>equipment, priority, </a:t>
            </a:r>
            <a:r>
              <a:rPr lang="en-US" dirty="0" smtClean="0"/>
              <a:t>privileges...) </a:t>
            </a:r>
            <a:r>
              <a:rPr lang="en-US" dirty="0"/>
              <a:t>must be available</a:t>
            </a:r>
          </a:p>
          <a:p>
            <a:r>
              <a:rPr lang="en-US" dirty="0"/>
              <a:t>When an application is run on a computer, it is called a </a:t>
            </a:r>
            <a:r>
              <a:rPr lang="en-US" b="1" dirty="0" smtClean="0"/>
              <a:t>process</a:t>
            </a:r>
          </a:p>
          <a:p>
            <a:r>
              <a:rPr lang="en-US" dirty="0" smtClean="0"/>
              <a:t>OS assigns a unique ID to each running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365125"/>
            <a:ext cx="1170432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Process Identification: Windows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0794" y="1672782"/>
            <a:ext cx="7570011" cy="5065643"/>
            <a:chOff x="955010" y="2261060"/>
            <a:chExt cx="6736827" cy="421442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77" y="2261060"/>
              <a:ext cx="6724260" cy="4214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1187624" y="321297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/>
            <p:cNvSpPr/>
            <p:nvPr/>
          </p:nvSpPr>
          <p:spPr>
            <a:xfrm>
              <a:off x="3635896" y="322909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Oval 7"/>
            <p:cNvSpPr/>
            <p:nvPr/>
          </p:nvSpPr>
          <p:spPr>
            <a:xfrm>
              <a:off x="1780456" y="2780928"/>
              <a:ext cx="703312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Oval 8"/>
            <p:cNvSpPr/>
            <p:nvPr/>
          </p:nvSpPr>
          <p:spPr>
            <a:xfrm>
              <a:off x="955010" y="2261060"/>
              <a:ext cx="1744781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26965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Mac </a:t>
            </a:r>
            <a:br>
              <a:rPr lang="en-US" dirty="0" smtClean="0"/>
            </a:br>
            <a:r>
              <a:rPr lang="en-US" dirty="0" smtClean="0"/>
              <a:t>(Activity Monitor)</a:t>
            </a:r>
            <a:endParaRPr lang="en-US" dirty="0"/>
          </a:p>
        </p:txBody>
      </p:sp>
      <p:pic>
        <p:nvPicPr>
          <p:cNvPr id="10" name="Picture 2" descr="C:\Users\blistog\Documents\My Dropbox\TK2100\Activity Monit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99" y="1690688"/>
            <a:ext cx="9087758" cy="49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4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Linux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nb-NO" dirty="0"/>
              <a:t>ps, top, /proc m.fl.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75" y="1780917"/>
            <a:ext cx="81899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40" y="4013165"/>
            <a:ext cx="68849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92" y="4952459"/>
            <a:ext cx="7514134" cy="277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3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Daemons and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20654" cy="4720141"/>
          </a:xfrm>
        </p:spPr>
        <p:txBody>
          <a:bodyPr/>
          <a:lstStyle/>
          <a:p>
            <a:r>
              <a:rPr lang="en-US" dirty="0" smtClean="0"/>
              <a:t>Process run in the background, usually started when OS boots</a:t>
            </a:r>
          </a:p>
          <a:p>
            <a:r>
              <a:rPr lang="en-US" dirty="0" smtClean="0"/>
              <a:t>Important for security, because usually having higher permissions that processes directly started by user</a:t>
            </a:r>
          </a:p>
          <a:p>
            <a:r>
              <a:rPr lang="en-US" dirty="0" smtClean="0"/>
              <a:t>Linux/OSX: Daemon</a:t>
            </a:r>
          </a:p>
          <a:p>
            <a:r>
              <a:rPr lang="en-US" dirty="0" smtClean="0"/>
              <a:t>Windows: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2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6429565" cy="4883288"/>
          </a:xfrm>
        </p:spPr>
        <p:txBody>
          <a:bodyPr/>
          <a:lstStyle/>
          <a:p>
            <a:r>
              <a:rPr lang="en-US" dirty="0" smtClean="0"/>
              <a:t>When OS starts a process needs to allocate a certain amount of memory on the RAM</a:t>
            </a:r>
          </a:p>
          <a:p>
            <a:pPr lvl="1"/>
            <a:r>
              <a:rPr lang="en-US" dirty="0" smtClean="0"/>
              <a:t>RAM: Random Access Memory</a:t>
            </a:r>
          </a:p>
          <a:p>
            <a:r>
              <a:rPr lang="en-US" dirty="0" smtClean="0"/>
              <a:t>You can think of the allocated RAM like an array, which process having reserved from index X to index Y</a:t>
            </a:r>
            <a:endParaRPr lang="en-US" dirty="0"/>
          </a:p>
        </p:txBody>
      </p:sp>
      <p:pic>
        <p:nvPicPr>
          <p:cNvPr id="1026" name="Picture 2" descr="Image result for 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98" y="1976766"/>
            <a:ext cx="4012602" cy="2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55380"/>
              </p:ext>
            </p:extLst>
          </p:nvPr>
        </p:nvGraphicFramePr>
        <p:xfrm>
          <a:off x="6096000" y="5743487"/>
          <a:ext cx="5899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97">
                  <a:extLst>
                    <a:ext uri="{9D8B030D-6E8A-4147-A177-3AD203B41FA5}">
                      <a16:colId xmlns:a16="http://schemas.microsoft.com/office/drawing/2014/main" val="3263205983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69745865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35182157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78972252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68863049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4005068208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371465224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342773942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538756416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4676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77913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68472" y="6038074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662546" y="60380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9607" y="563651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937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2" y="1825625"/>
            <a:ext cx="11521440" cy="4715852"/>
          </a:xfrm>
        </p:spPr>
        <p:txBody>
          <a:bodyPr/>
          <a:lstStyle/>
          <a:p>
            <a:r>
              <a:rPr lang="en-US" dirty="0" smtClean="0"/>
              <a:t>OS will load the code (</a:t>
            </a:r>
            <a:r>
              <a:rPr lang="en-US" dirty="0" err="1" smtClean="0"/>
              <a:t>eg</a:t>
            </a:r>
            <a:r>
              <a:rPr lang="en-US" dirty="0" smtClean="0"/>
              <a:t> assembly-level, </a:t>
            </a:r>
            <a:r>
              <a:rPr lang="en-US" dirty="0" err="1" smtClean="0"/>
              <a:t>eg</a:t>
            </a:r>
            <a:r>
              <a:rPr lang="en-US" dirty="0" smtClean="0"/>
              <a:t> a “.exe” file on Windows) from the hard-drive to the RAM</a:t>
            </a:r>
          </a:p>
          <a:p>
            <a:r>
              <a:rPr lang="en-US" dirty="0" smtClean="0"/>
              <a:t>Plus need to reserve extra space on RAM for the data (</a:t>
            </a:r>
            <a:r>
              <a:rPr lang="en-US" dirty="0" err="1" smtClean="0"/>
              <a:t>eg</a:t>
            </a:r>
            <a:r>
              <a:rPr lang="en-US" dirty="0" smtClean="0"/>
              <a:t> variables) manipulated by the process</a:t>
            </a:r>
          </a:p>
          <a:p>
            <a:r>
              <a:rPr lang="en-US" dirty="0" smtClean="0"/>
              <a:t>When loading another process, OS makes sure to do not override the space of other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5216"/>
              </p:ext>
            </p:extLst>
          </p:nvPr>
        </p:nvGraphicFramePr>
        <p:xfrm>
          <a:off x="1117601" y="5601155"/>
          <a:ext cx="10938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27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94187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12167" y="5956701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5956702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5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Understand basics of how Operating Systems (OS) work</a:t>
            </a:r>
          </a:p>
          <a:p>
            <a:r>
              <a:rPr lang="en-US" dirty="0" smtClean="0"/>
              <a:t>Understand what OS do to improve the security of their data and operations</a:t>
            </a:r>
          </a:p>
          <a:p>
            <a:r>
              <a:rPr lang="en-US" dirty="0" smtClean="0"/>
              <a:t>Also look into </a:t>
            </a:r>
            <a:r>
              <a:rPr lang="en-US" i="1" dirty="0" smtClean="0"/>
              <a:t>Bash</a:t>
            </a:r>
            <a:r>
              <a:rPr lang="en-US" dirty="0" smtClean="0"/>
              <a:t> and </a:t>
            </a:r>
            <a:r>
              <a:rPr lang="en-US" i="1" dirty="0" smtClean="0"/>
              <a:t>Docker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 we will need them in the rest of the course…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84"/>
            <a:ext cx="10515600" cy="1325563"/>
          </a:xfrm>
        </p:spPr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4" y="1637396"/>
            <a:ext cx="5946775" cy="51022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Code Segment</a:t>
            </a:r>
            <a:r>
              <a:rPr lang="en-US" dirty="0" smtClean="0"/>
              <a:t>: the actual code instructions</a:t>
            </a:r>
          </a:p>
          <a:p>
            <a:r>
              <a:rPr lang="en-US" dirty="0" smtClean="0"/>
              <a:t>Data Segment: data like variables </a:t>
            </a:r>
          </a:p>
          <a:p>
            <a:pPr lvl="1"/>
            <a:r>
              <a:rPr lang="en-US" i="1" dirty="0" smtClean="0"/>
              <a:t>Stack</a:t>
            </a:r>
            <a:r>
              <a:rPr lang="en-US" dirty="0" smtClean="0"/>
              <a:t>: for parameters and variables in function calls</a:t>
            </a:r>
          </a:p>
          <a:p>
            <a:pPr lvl="1"/>
            <a:r>
              <a:rPr lang="en-US" i="1" dirty="0" smtClean="0"/>
              <a:t>Heap</a:t>
            </a:r>
            <a:r>
              <a:rPr lang="en-US" dirty="0" smtClean="0"/>
              <a:t>: for data that should “survive” between function calls</a:t>
            </a:r>
          </a:p>
          <a:p>
            <a:r>
              <a:rPr lang="en-US" dirty="0" smtClean="0"/>
              <a:t>Note: we will go into the details in the “Algorithms and Data Structure” course…</a:t>
            </a:r>
            <a:endParaRPr lang="en-US" dirty="0"/>
          </a:p>
        </p:txBody>
      </p:sp>
      <p:sp>
        <p:nvSpPr>
          <p:cNvPr id="4" name="Freeform 80"/>
          <p:cNvSpPr>
            <a:spLocks/>
          </p:cNvSpPr>
          <p:nvPr/>
        </p:nvSpPr>
        <p:spPr bwMode="auto">
          <a:xfrm>
            <a:off x="9602788" y="1708835"/>
            <a:ext cx="400050" cy="4932362"/>
          </a:xfrm>
          <a:custGeom>
            <a:avLst/>
            <a:gdLst>
              <a:gd name="T0" fmla="*/ 2147483647 w 252"/>
              <a:gd name="T1" fmla="*/ 2147483647 h 3107"/>
              <a:gd name="T2" fmla="*/ 0 w 252"/>
              <a:gd name="T3" fmla="*/ 0 h 3107"/>
              <a:gd name="T4" fmla="*/ 0 w 252"/>
              <a:gd name="T5" fmla="*/ 2147483647 h 3107"/>
              <a:gd name="T6" fmla="*/ 2147483647 w 252"/>
              <a:gd name="T7" fmla="*/ 2147483647 h 3107"/>
              <a:gd name="T8" fmla="*/ 2147483647 w 252"/>
              <a:gd name="T9" fmla="*/ 2147483647 h 3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3107"/>
              <a:gd name="T17" fmla="*/ 252 w 252"/>
              <a:gd name="T18" fmla="*/ 3107 h 3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3107">
                <a:moveTo>
                  <a:pt x="252" y="74"/>
                </a:moveTo>
                <a:lnTo>
                  <a:pt x="0" y="0"/>
                </a:lnTo>
                <a:lnTo>
                  <a:pt x="0" y="3107"/>
                </a:lnTo>
                <a:lnTo>
                  <a:pt x="252" y="485"/>
                </a:lnTo>
                <a:lnTo>
                  <a:pt x="251" y="43"/>
                </a:lnTo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9196388" y="1240522"/>
            <a:ext cx="9306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l</a:t>
            </a:r>
            <a:r>
              <a:rPr lang="en-US" sz="1200" dirty="0" smtClean="0"/>
              <a:t>ow address</a:t>
            </a:r>
            <a:endParaRPr lang="en-US" sz="1200" dirty="0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9136063" y="6655485"/>
            <a:ext cx="9924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h</a:t>
            </a:r>
            <a:r>
              <a:rPr lang="en-US" sz="1200" b="1" dirty="0" smtClean="0"/>
              <a:t>igh address</a:t>
            </a:r>
            <a:endParaRPr lang="en-US" sz="1200" b="1" dirty="0"/>
          </a:p>
        </p:txBody>
      </p:sp>
      <p:graphicFrame>
        <p:nvGraphicFramePr>
          <p:cNvPr id="10" name="Group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327248"/>
              </p:ext>
            </p:extLst>
          </p:nvPr>
        </p:nvGraphicFramePr>
        <p:xfrm>
          <a:off x="6253163" y="1708835"/>
          <a:ext cx="3349625" cy="4948320"/>
        </p:xfrm>
        <a:graphic>
          <a:graphicData uri="http://schemas.openxmlformats.org/drawingml/2006/table">
            <a:tbl>
              <a:tblPr/>
              <a:tblGrid>
                <a:gridCol w="334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11" name="Text Box 78"/>
          <p:cNvSpPr txBox="1">
            <a:spLocks noChangeArrowheads="1"/>
          </p:cNvSpPr>
          <p:nvPr/>
        </p:nvSpPr>
        <p:spPr bwMode="auto">
          <a:xfrm>
            <a:off x="6232525" y="1853297"/>
            <a:ext cx="354965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 &lt;add&gt;: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8048315: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8048317: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0xc(%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804831a:   add    0x8(%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804831d: 	pop 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804831e: 	ret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 &lt;main&gt;: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8048320: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8048322:   sub    $0x18,%esp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8048325:   and    $0xfffffff0,%esp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8048328: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$0x0,%eax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804832d:   sub    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esp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804832f: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$0x0,0xfffffffc(%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8048336: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$0x2</a:t>
            </a:r>
            <a:r>
              <a:rPr lang="en-US" sz="1100" b="1" dirty="0">
                <a:latin typeface="Courier New" pitchFamily="49" charset="0"/>
              </a:rPr>
              <a:t>,0x4(%esp,1)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804833e: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$0x4</a:t>
            </a:r>
            <a:r>
              <a:rPr lang="en-US" sz="1100" b="1" dirty="0">
                <a:latin typeface="Courier New" pitchFamily="49" charset="0"/>
              </a:rPr>
              <a:t>,(%esp,1)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8048345:   call   8048314 &lt;add&gt;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804834a: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%eax,0xfffffffc(%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804834d: 	leave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804834e: 	ret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804834f: 	</a:t>
            </a:r>
            <a:r>
              <a:rPr lang="en-US" sz="1100" b="1" dirty="0" err="1">
                <a:latin typeface="Courier New" pitchFamily="49" charset="0"/>
              </a:rPr>
              <a:t>nop</a:t>
            </a:r>
            <a:endParaRPr lang="en-US" sz="1100" b="1" dirty="0">
              <a:latin typeface="Courier New" pitchFamily="49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5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6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8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9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20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21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23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4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5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sp>
        <p:nvSpPr>
          <p:cNvPr id="26" name="Text Box 98"/>
          <p:cNvSpPr txBox="1">
            <a:spLocks noChangeArrowheads="1"/>
          </p:cNvSpPr>
          <p:nvPr/>
        </p:nvSpPr>
        <p:spPr bwMode="auto">
          <a:xfrm rot="-5400000">
            <a:off x="11591131" y="3128854"/>
            <a:ext cx="904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 b="1" dirty="0"/>
              <a:t>data segment</a:t>
            </a:r>
            <a:endParaRPr lang="en-US" sz="900" b="1" dirty="0"/>
          </a:p>
        </p:txBody>
      </p:sp>
      <p:grpSp>
        <p:nvGrpSpPr>
          <p:cNvPr id="27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30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31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33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4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5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6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7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8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sp>
        <p:nvSpPr>
          <p:cNvPr id="39" name="Freeform 113"/>
          <p:cNvSpPr>
            <a:spLocks/>
          </p:cNvSpPr>
          <p:nvPr/>
        </p:nvSpPr>
        <p:spPr bwMode="auto">
          <a:xfrm>
            <a:off x="9458325" y="1565960"/>
            <a:ext cx="539750" cy="514826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0" name="Freeform 114"/>
          <p:cNvSpPr>
            <a:spLocks/>
          </p:cNvSpPr>
          <p:nvPr/>
        </p:nvSpPr>
        <p:spPr bwMode="auto">
          <a:xfrm>
            <a:off x="9529763" y="1600885"/>
            <a:ext cx="468312" cy="90011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1" name="Freeform 115"/>
          <p:cNvSpPr>
            <a:spLocks/>
          </p:cNvSpPr>
          <p:nvPr/>
        </p:nvSpPr>
        <p:spPr bwMode="auto">
          <a:xfrm>
            <a:off x="9602788" y="1637397"/>
            <a:ext cx="395287" cy="179388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2" name="Freeform 116"/>
          <p:cNvSpPr>
            <a:spLocks/>
          </p:cNvSpPr>
          <p:nvPr/>
        </p:nvSpPr>
        <p:spPr bwMode="auto">
          <a:xfrm>
            <a:off x="9745663" y="1745347"/>
            <a:ext cx="252412" cy="4500563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3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7" grpId="0" animBg="1"/>
      <p:bldP spid="8" grpId="0"/>
      <p:bldP spid="9" grpId="0"/>
      <p:bldP spid="11" grpId="0"/>
      <p:bldP spid="11" grpId="1"/>
      <p:bldP spid="18" grpId="0" animBg="1"/>
      <p:bldP spid="19" grpId="0"/>
      <p:bldP spid="19" grpId="1"/>
      <p:bldP spid="26" grpId="0"/>
      <p:bldP spid="33" grpId="0" animBg="1"/>
      <p:bldP spid="34" grpId="0" animBg="1"/>
      <p:bldP spid="34" grpId="1" animBg="1"/>
      <p:bldP spid="35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Index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89" y="1825625"/>
            <a:ext cx="11508059" cy="179852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 in an array, a process sees its allocated memory as continuous</a:t>
            </a:r>
          </a:p>
          <a:p>
            <a:r>
              <a:rPr lang="en-US" dirty="0" smtClean="0"/>
              <a:t>If allocated memory from index 200 to 500, then all values from 200 and 500 are for the process, with no holes 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66594"/>
              </p:ext>
            </p:extLst>
          </p:nvPr>
        </p:nvGraphicFramePr>
        <p:xfrm>
          <a:off x="1820111" y="4039984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3933016"/>
            <a:ext cx="1676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WRONG: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270089" y="4410819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4395531"/>
            <a:ext cx="245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Process 1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32030"/>
              </p:ext>
            </p:extLst>
          </p:nvPr>
        </p:nvGraphicFramePr>
        <p:xfrm>
          <a:off x="1820111" y="5595657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488689"/>
            <a:ext cx="1820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CORRECT: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9026" y="5966497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581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5"/>
            <a:ext cx="11742234" cy="3643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instruction could (at a very, very high level) be: “</a:t>
            </a:r>
            <a:r>
              <a:rPr lang="en-US" i="1" dirty="0" smtClean="0"/>
              <a:t>add 1 to variable at position 300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actual “300”  would depend on where in the RAM the process is loaded</a:t>
            </a:r>
          </a:p>
          <a:p>
            <a:r>
              <a:rPr lang="en-US" dirty="0" smtClean="0"/>
              <a:t>Be continuous, instructions will not alter memory allocated to other processes (easy check from min/max index)</a:t>
            </a:r>
          </a:p>
          <a:p>
            <a:r>
              <a:rPr lang="en-US" dirty="0"/>
              <a:t>M</a:t>
            </a:r>
            <a:r>
              <a:rPr lang="en-US" dirty="0" smtClean="0"/>
              <a:t>emory positions in code are </a:t>
            </a:r>
            <a:r>
              <a:rPr lang="en-US" i="1" dirty="0" smtClean="0"/>
              <a:t>virtual</a:t>
            </a:r>
            <a:r>
              <a:rPr lang="en-US" dirty="0" smtClean="0"/>
              <a:t>, and depend on the process location </a:t>
            </a:r>
          </a:p>
          <a:p>
            <a:pPr lvl="1"/>
            <a:r>
              <a:rPr lang="en-US" dirty="0"/>
              <a:t>In example below, </a:t>
            </a:r>
            <a:r>
              <a:rPr lang="en-US" dirty="0" smtClean="0"/>
              <a:t>virtual 300 would refer to 200+300=500 in RAM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35523"/>
              </p:ext>
            </p:extLst>
          </p:nvPr>
        </p:nvGraphicFramePr>
        <p:xfrm>
          <a:off x="1106396" y="5595657"/>
          <a:ext cx="10949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74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8868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19026" y="596649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500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909868" y="598567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2792" y="5985676"/>
            <a:ext cx="92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200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1342649" y="5966497"/>
            <a:ext cx="875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4GB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205198" y="596649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4280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777486"/>
              </p:ext>
            </p:extLst>
          </p:nvPr>
        </p:nvGraphicFramePr>
        <p:xfrm>
          <a:off x="434741" y="235176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86776"/>
              </p:ext>
            </p:extLst>
          </p:nvPr>
        </p:nvGraphicFramePr>
        <p:xfrm>
          <a:off x="434741" y="463999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664819" y="1690688"/>
            <a:ext cx="6400801" cy="500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Assume a 8 GB RAM</a:t>
            </a:r>
          </a:p>
          <a:p>
            <a:r>
              <a:rPr lang="en-US" dirty="0" smtClean="0"/>
              <a:t>You have 4 processes running, each one taking 2 GB</a:t>
            </a:r>
          </a:p>
          <a:p>
            <a:r>
              <a:rPr lang="en-US" dirty="0" smtClean="0"/>
              <a:t>Then 2 processes are terminated (</a:t>
            </a:r>
            <a:r>
              <a:rPr lang="en-US" dirty="0" err="1" smtClean="0"/>
              <a:t>eg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need to start a 4 GB process</a:t>
            </a:r>
          </a:p>
          <a:p>
            <a:r>
              <a:rPr lang="en-US" dirty="0" smtClean="0"/>
              <a:t>4 GB are free, but not continuous… what to do???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673649" y="31683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2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7" y="1825625"/>
            <a:ext cx="11664175" cy="47089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 RAM, do not need to have memory of process allocated in a continuous block (</a:t>
            </a:r>
            <a:r>
              <a:rPr lang="en-US" dirty="0" err="1" smtClean="0"/>
              <a:t>eg</a:t>
            </a:r>
            <a:r>
              <a:rPr lang="en-US" dirty="0" smtClean="0"/>
              <a:t>, from index 200 to 1000)</a:t>
            </a:r>
          </a:p>
          <a:p>
            <a:r>
              <a:rPr lang="en-US" dirty="0" smtClean="0"/>
              <a:t>Memory can be </a:t>
            </a:r>
            <a:r>
              <a:rPr lang="en-US" i="1" dirty="0" smtClean="0"/>
              <a:t>fragmented, </a:t>
            </a:r>
            <a:r>
              <a:rPr lang="en-US" dirty="0" smtClean="0"/>
              <a:t>which is essential when you have several processes stopped/started at all times</a:t>
            </a:r>
          </a:p>
          <a:p>
            <a:r>
              <a:rPr lang="en-US" dirty="0" smtClean="0"/>
              <a:t>Code instructions will refer to </a:t>
            </a:r>
            <a:r>
              <a:rPr lang="en-US" i="1" dirty="0" smtClean="0"/>
              <a:t>virtual</a:t>
            </a:r>
            <a:r>
              <a:rPr lang="en-US" dirty="0" smtClean="0"/>
              <a:t> indices that are </a:t>
            </a:r>
            <a:r>
              <a:rPr lang="en-US" i="1" dirty="0" smtClean="0"/>
              <a:t>continuous</a:t>
            </a:r>
            <a:r>
              <a:rPr lang="en-US" dirty="0" smtClean="0"/>
              <a:t> (</a:t>
            </a:r>
            <a:r>
              <a:rPr lang="en-US" dirty="0" err="1" smtClean="0"/>
              <a:t>ie</a:t>
            </a:r>
            <a:r>
              <a:rPr lang="en-US" dirty="0" smtClean="0"/>
              <a:t> no holes)</a:t>
            </a:r>
          </a:p>
          <a:p>
            <a:r>
              <a:rPr lang="en-US" dirty="0" smtClean="0"/>
              <a:t>OS is responsible to provide mapping from </a:t>
            </a:r>
            <a:r>
              <a:rPr lang="en-US" i="1" dirty="0" smtClean="0"/>
              <a:t>virtual</a:t>
            </a:r>
            <a:r>
              <a:rPr lang="en-US" dirty="0" smtClean="0"/>
              <a:t> index to </a:t>
            </a:r>
            <a:r>
              <a:rPr lang="en-US" i="1" dirty="0" smtClean="0"/>
              <a:t>actual</a:t>
            </a:r>
            <a:r>
              <a:rPr lang="en-US" dirty="0" smtClean="0"/>
              <a:t> index on RAM</a:t>
            </a:r>
          </a:p>
          <a:p>
            <a:r>
              <a:rPr lang="en-US" dirty="0" smtClean="0"/>
              <a:t>As RAM can be fragmented, mapping is more than just adding the starting position of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4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(Simplified)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854" y="2282825"/>
            <a:ext cx="5622925" cy="4351338"/>
          </a:xfrm>
        </p:spPr>
        <p:txBody>
          <a:bodyPr/>
          <a:lstStyle/>
          <a:p>
            <a:r>
              <a:rPr lang="en-US" dirty="0" smtClean="0"/>
              <a:t>Virtual Index Space: 0-3</a:t>
            </a:r>
          </a:p>
          <a:p>
            <a:r>
              <a:rPr lang="en-US" dirty="0" smtClean="0"/>
              <a:t>OS Memory Mapping:</a:t>
            </a:r>
          </a:p>
          <a:p>
            <a:r>
              <a:rPr lang="en-US" dirty="0" smtClean="0"/>
              <a:t>0 -&gt; 7</a:t>
            </a:r>
          </a:p>
          <a:p>
            <a:r>
              <a:rPr lang="en-US" dirty="0" smtClean="0"/>
              <a:t>1 -&gt; 1</a:t>
            </a:r>
          </a:p>
          <a:p>
            <a:r>
              <a:rPr lang="en-US" dirty="0" smtClean="0"/>
              <a:t>2 -&gt; 0</a:t>
            </a:r>
          </a:p>
          <a:p>
            <a:r>
              <a:rPr lang="en-US" dirty="0" smtClean="0"/>
              <a:t>3 -&gt; 4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618343"/>
              </p:ext>
            </p:extLst>
          </p:nvPr>
        </p:nvGraphicFramePr>
        <p:xfrm>
          <a:off x="546253" y="2510107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269" y="29740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29733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2254" y="29807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4508" y="2973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6162" y="2973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0588" y="29733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9470" y="297333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9899" y="2981467"/>
            <a:ext cx="293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633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10" y="1825625"/>
            <a:ext cx="773894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process works on a virtual memory</a:t>
            </a:r>
          </a:p>
          <a:p>
            <a:r>
              <a:rPr lang="en-US" dirty="0" smtClean="0"/>
              <a:t>OS is responsible to map virtual indices to actual indices on RAM</a:t>
            </a:r>
          </a:p>
          <a:p>
            <a:r>
              <a:rPr lang="en-US" dirty="0" smtClean="0"/>
              <a:t>Assume that you have 16 GB of RAM…</a:t>
            </a:r>
            <a:r>
              <a:rPr lang="en-US" dirty="0"/>
              <a:t> w</a:t>
            </a:r>
            <a:r>
              <a:rPr lang="en-US" dirty="0" smtClean="0"/>
              <a:t>hat if you run processes that take more than 16 GB???</a:t>
            </a:r>
          </a:p>
          <a:p>
            <a:r>
              <a:rPr lang="en-US" dirty="0" smtClean="0"/>
              <a:t>The memory of a running process can be stored on hard-drive</a:t>
            </a:r>
          </a:p>
          <a:p>
            <a:r>
              <a:rPr lang="en-US" i="1" dirty="0" smtClean="0"/>
              <a:t>Page</a:t>
            </a:r>
            <a:r>
              <a:rPr lang="en-US" dirty="0" smtClean="0"/>
              <a:t>: continuous block of memory</a:t>
            </a:r>
            <a:endParaRPr lang="en-US" dirty="0"/>
          </a:p>
        </p:txBody>
      </p:sp>
      <p:pic>
        <p:nvPicPr>
          <p:cNvPr id="5" name="Picture 4" descr="virtual-memo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98" y="1142310"/>
            <a:ext cx="4604356" cy="5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143" y="249614"/>
            <a:ext cx="10515600" cy="8563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Faults</a:t>
            </a:r>
            <a:endParaRPr lang="en-US" dirty="0"/>
          </a:p>
        </p:txBody>
      </p:sp>
      <p:pic>
        <p:nvPicPr>
          <p:cNvPr id="4" name="Picture 3" descr="03-07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70" y="4285734"/>
            <a:ext cx="1519181" cy="1253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306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4510250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13743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6391804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764619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65468" y="4491031"/>
            <a:ext cx="1517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Blocks in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RAM memory: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22440" y="2164322"/>
            <a:ext cx="3530199" cy="1638774"/>
            <a:chOff x="2349948" y="1818679"/>
            <a:chExt cx="3530199" cy="1638774"/>
          </a:xfrm>
        </p:grpSpPr>
        <p:pic>
          <p:nvPicPr>
            <p:cNvPr id="12" name="Picture 11" descr="03-07b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126" y="1818679"/>
              <a:ext cx="1449493" cy="12427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49948" y="2470019"/>
              <a:ext cx="1810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“Page fault,</a:t>
              </a:r>
            </a:p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 let me fix that.”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 flipV="1">
              <a:off x="3674004" y="2505743"/>
              <a:ext cx="557497" cy="2025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22440" y="3118899"/>
              <a:ext cx="1857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Paging supervisor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708363" y="5527999"/>
            <a:ext cx="1376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External disk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8172" y="1959025"/>
            <a:ext cx="4295801" cy="2672352"/>
            <a:chOff x="4395680" y="1613382"/>
            <a:chExt cx="4295801" cy="2672352"/>
          </a:xfrm>
        </p:grpSpPr>
        <p:sp>
          <p:nvSpPr>
            <p:cNvPr id="18" name="TextBox 17"/>
            <p:cNvSpPr txBox="1"/>
            <p:nvPr/>
          </p:nvSpPr>
          <p:spPr>
            <a:xfrm>
              <a:off x="5535899" y="1613382"/>
              <a:ext cx="3155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2. Paging supervisor pages out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an old block of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4932" y="3734793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old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395680" y="3865859"/>
              <a:ext cx="1290984" cy="419875"/>
            </a:xfrm>
            <a:custGeom>
              <a:avLst/>
              <a:gdLst>
                <a:gd name="connsiteX0" fmla="*/ 9041 w 1411637"/>
                <a:gd name="connsiteY0" fmla="*/ 467532 h 467532"/>
                <a:gd name="connsiteX1" fmla="*/ 233766 w 1411637"/>
                <a:gd name="connsiteY1" fmla="*/ 72325 h 467532"/>
                <a:gd name="connsiteX2" fmla="*/ 1411637 w 1411637"/>
                <a:gd name="connsiteY2" fmla="*/ 33579 h 4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637" h="467532">
                  <a:moveTo>
                    <a:pt x="9041" y="467532"/>
                  </a:moveTo>
                  <a:cubicBezTo>
                    <a:pt x="4520" y="306091"/>
                    <a:pt x="0" y="144650"/>
                    <a:pt x="233766" y="72325"/>
                  </a:cubicBezTo>
                  <a:cubicBezTo>
                    <a:pt x="467532" y="0"/>
                    <a:pt x="939584" y="16789"/>
                    <a:pt x="1411637" y="3357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324479" y="3926172"/>
              <a:ext cx="701596" cy="81191"/>
            </a:xfrm>
            <a:custGeom>
              <a:avLst/>
              <a:gdLst>
                <a:gd name="connsiteX0" fmla="*/ 0 w 767166"/>
                <a:gd name="connsiteY0" fmla="*/ 12915 h 90406"/>
                <a:gd name="connsiteX1" fmla="*/ 371959 w 767166"/>
                <a:gd name="connsiteY1" fmla="*/ 12915 h 90406"/>
                <a:gd name="connsiteX2" fmla="*/ 767166 w 767166"/>
                <a:gd name="connsiteY2" fmla="*/ 90406 h 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166" h="90406">
                  <a:moveTo>
                    <a:pt x="0" y="12915"/>
                  </a:moveTo>
                  <a:cubicBezTo>
                    <a:pt x="122049" y="6457"/>
                    <a:pt x="244098" y="0"/>
                    <a:pt x="371959" y="12915"/>
                  </a:cubicBezTo>
                  <a:cubicBezTo>
                    <a:pt x="499820" y="25830"/>
                    <a:pt x="633493" y="58118"/>
                    <a:pt x="767166" y="90406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2" name="Straight Arrow Connector 21"/>
            <p:cNvCxnSpPr>
              <a:stCxn id="18" idx="2"/>
            </p:cNvCxnSpPr>
            <p:nvPr/>
          </p:nvCxnSpPr>
          <p:spPr>
            <a:xfrm flipH="1">
              <a:off x="6163086" y="2198157"/>
              <a:ext cx="950604" cy="146820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46819" y="5048932"/>
            <a:ext cx="5354102" cy="1669257"/>
            <a:chOff x="1374327" y="4703289"/>
            <a:chExt cx="5354102" cy="1669257"/>
          </a:xfrm>
        </p:grpSpPr>
        <p:sp>
          <p:nvSpPr>
            <p:cNvPr id="24" name="TextBox 23"/>
            <p:cNvSpPr txBox="1"/>
            <p:nvPr/>
          </p:nvSpPr>
          <p:spPr>
            <a:xfrm>
              <a:off x="1374327" y="5787771"/>
              <a:ext cx="44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3. Paging supervisor locates requested block 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on the disk and brings it into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07122" y="5103445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new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842575" y="4953821"/>
              <a:ext cx="885854" cy="487148"/>
            </a:xfrm>
            <a:custGeom>
              <a:avLst/>
              <a:gdLst>
                <a:gd name="connsiteX0" fmla="*/ 968644 w 968644"/>
                <a:gd name="connsiteY0" fmla="*/ 0 h 542441"/>
                <a:gd name="connsiteX1" fmla="*/ 519193 w 968644"/>
                <a:gd name="connsiteY1" fmla="*/ 464949 h 542441"/>
                <a:gd name="connsiteX2" fmla="*/ 0 w 968644"/>
                <a:gd name="connsiteY2" fmla="*/ 464949 h 5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44" h="542441">
                  <a:moveTo>
                    <a:pt x="968644" y="0"/>
                  </a:moveTo>
                  <a:cubicBezTo>
                    <a:pt x="824639" y="193728"/>
                    <a:pt x="680634" y="387457"/>
                    <a:pt x="519193" y="464949"/>
                  </a:cubicBezTo>
                  <a:cubicBezTo>
                    <a:pt x="357752" y="542441"/>
                    <a:pt x="178876" y="503695"/>
                    <a:pt x="0" y="46494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4403948" y="4703289"/>
              <a:ext cx="800812" cy="673887"/>
            </a:xfrm>
            <a:custGeom>
              <a:avLst/>
              <a:gdLst>
                <a:gd name="connsiteX0" fmla="*/ 875654 w 875654"/>
                <a:gd name="connsiteY0" fmla="*/ 681925 h 795579"/>
                <a:gd name="connsiteX1" fmla="*/ 348712 w 875654"/>
                <a:gd name="connsiteY1" fmla="*/ 681925 h 795579"/>
                <a:gd name="connsiteX2" fmla="*/ 0 w 875654"/>
                <a:gd name="connsiteY2" fmla="*/ 0 h 7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654" h="795579">
                  <a:moveTo>
                    <a:pt x="875654" y="681925"/>
                  </a:moveTo>
                  <a:cubicBezTo>
                    <a:pt x="685154" y="738752"/>
                    <a:pt x="494654" y="795579"/>
                    <a:pt x="348712" y="681925"/>
                  </a:cubicBezTo>
                  <a:cubicBezTo>
                    <a:pt x="202770" y="568271"/>
                    <a:pt x="101385" y="284135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8" name="Straight Arrow Connector 27"/>
            <p:cNvCxnSpPr>
              <a:stCxn id="24" idx="0"/>
            </p:cNvCxnSpPr>
            <p:nvPr/>
          </p:nvCxnSpPr>
          <p:spPr>
            <a:xfrm flipV="1">
              <a:off x="3587392" y="5445611"/>
              <a:ext cx="1550045" cy="3421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10573" y="1343131"/>
            <a:ext cx="4903047" cy="2117802"/>
            <a:chOff x="538081" y="997488"/>
            <a:chExt cx="4903047" cy="2117802"/>
          </a:xfrm>
        </p:grpSpPr>
        <p:sp>
          <p:nvSpPr>
            <p:cNvPr id="30" name="TextBox 29"/>
            <p:cNvSpPr txBox="1"/>
            <p:nvPr/>
          </p:nvSpPr>
          <p:spPr>
            <a:xfrm>
              <a:off x="747143" y="2776736"/>
              <a:ext cx="931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081" y="997488"/>
              <a:ext cx="49030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1. Process requests virtual address not in memory,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causing a page fault.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89322" y="2023977"/>
              <a:ext cx="1689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“read 0110101”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10573" y="2092410"/>
              <a:ext cx="372130" cy="107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03-07a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42" y="1534000"/>
              <a:ext cx="1232069" cy="1242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48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2" y="1825625"/>
            <a:ext cx="5419491" cy="45863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“Page Faults” is not only between RAM and hard-drive</a:t>
            </a:r>
          </a:p>
          <a:p>
            <a:r>
              <a:rPr lang="en-US" dirty="0" smtClean="0"/>
              <a:t>Same concepts with L1-L2 caches</a:t>
            </a:r>
          </a:p>
          <a:p>
            <a:r>
              <a:rPr lang="en-US" dirty="0" smtClean="0"/>
              <a:t>When CPU requires data not in registers, will recursively check caches and RAM</a:t>
            </a:r>
            <a:endParaRPr lang="en-US" dirty="0"/>
          </a:p>
        </p:txBody>
      </p:sp>
      <p:pic>
        <p:nvPicPr>
          <p:cNvPr id="2050" name="Picture 2" descr="Image result for CPU c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20" y="1825625"/>
            <a:ext cx="6669480" cy="42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5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4"/>
            <a:ext cx="11653024" cy="48428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Fast access memory is expensive</a:t>
            </a:r>
          </a:p>
          <a:p>
            <a:r>
              <a:rPr lang="en-US" dirty="0" smtClean="0"/>
              <a:t>Caches: highly efficient, but small because expensive. Non-permanent</a:t>
            </a:r>
          </a:p>
          <a:p>
            <a:r>
              <a:rPr lang="en-US" dirty="0" smtClean="0"/>
              <a:t>RAM: bigger/cheaper, but less efficient. Non-permanent</a:t>
            </a:r>
          </a:p>
          <a:p>
            <a:r>
              <a:rPr lang="en-US" dirty="0" smtClean="0"/>
              <a:t>Hard-Driver: the largest, but also the slowest to access. Permanent, will keep data</a:t>
            </a:r>
          </a:p>
          <a:p>
            <a:r>
              <a:rPr lang="en-US" dirty="0" smtClean="0"/>
              <a:t>OS Goals:</a:t>
            </a:r>
          </a:p>
          <a:p>
            <a:pPr lvl="1"/>
            <a:r>
              <a:rPr lang="en-US" dirty="0" smtClean="0"/>
              <a:t>keep currently used data as close to CPU as possible (</a:t>
            </a:r>
            <a:r>
              <a:rPr lang="en-US" dirty="0" err="1" smtClean="0"/>
              <a:t>eg</a:t>
            </a:r>
            <a:r>
              <a:rPr lang="en-US" dirty="0" smtClean="0"/>
              <a:t> caches)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eldom used data (</a:t>
            </a:r>
            <a:r>
              <a:rPr lang="en-US" dirty="0" err="1" smtClean="0"/>
              <a:t>eg</a:t>
            </a:r>
            <a:r>
              <a:rPr lang="en-US" dirty="0" smtClean="0"/>
              <a:t> sleeping processes) can be in less efficient memory (RAM and hard-drive)</a:t>
            </a:r>
          </a:p>
          <a:p>
            <a:pPr lvl="1"/>
            <a:r>
              <a:rPr lang="en-US" dirty="0" smtClean="0"/>
              <a:t>use heuristics to predict when data will be needed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779417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An operating system (OS) is system software that manages computer hardware and software resources and provides common services for computer programs</a:t>
            </a:r>
            <a:r>
              <a:rPr lang="en-US" dirty="0" smtClean="0"/>
              <a:t>.” (ct. Wikipedia)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manage applications, handle files on hard-drive, network connections, handle mouse/keyboard inputs, etc.</a:t>
            </a:r>
          </a:p>
        </p:txBody>
      </p:sp>
      <p:pic>
        <p:nvPicPr>
          <p:cNvPr id="1026" name="Picture 2" descr="Image result for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8" y="1919968"/>
            <a:ext cx="4109655" cy="311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14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57" y="1825625"/>
            <a:ext cx="11668539" cy="4764018"/>
          </a:xfrm>
        </p:spPr>
        <p:txBody>
          <a:bodyPr/>
          <a:lstStyle/>
          <a:p>
            <a:r>
              <a:rPr lang="en-US" dirty="0" smtClean="0"/>
              <a:t>A running </a:t>
            </a:r>
            <a:r>
              <a:rPr lang="en-US" b="1" dirty="0" smtClean="0"/>
              <a:t>process</a:t>
            </a:r>
            <a:r>
              <a:rPr lang="en-US" dirty="0" smtClean="0"/>
              <a:t> is composed of 1 or more </a:t>
            </a:r>
            <a:r>
              <a:rPr lang="en-US" b="1" dirty="0" smtClean="0"/>
              <a:t>threads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thread</a:t>
            </a:r>
            <a:r>
              <a:rPr lang="en-US" dirty="0" smtClean="0"/>
              <a:t> of execution is a sequence of instructions that is scheduled by the OS</a:t>
            </a:r>
          </a:p>
          <a:p>
            <a:r>
              <a:rPr lang="en-US" dirty="0" smtClean="0"/>
              <a:t>A thread executes the code of a process</a:t>
            </a:r>
          </a:p>
          <a:p>
            <a:r>
              <a:rPr lang="en-US" dirty="0" smtClean="0"/>
              <a:t>OS decides on which CPU it should run, and when to suspend/resume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2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Multi-Threading in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4"/>
            <a:ext cx="9378175" cy="48093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process can have more than 1 thread running</a:t>
            </a:r>
          </a:p>
          <a:p>
            <a:r>
              <a:rPr lang="en-US" dirty="0" smtClean="0"/>
              <a:t>Threads can execute exactly the same code in the process, or different sub-parts of the code (</a:t>
            </a:r>
            <a:r>
              <a:rPr lang="en-US" dirty="0" err="1" smtClean="0"/>
              <a:t>eg</a:t>
            </a:r>
            <a:r>
              <a:rPr lang="en-US" dirty="0" smtClean="0"/>
              <a:t> different functions)</a:t>
            </a:r>
          </a:p>
          <a:p>
            <a:r>
              <a:rPr lang="en-US" dirty="0" smtClean="0"/>
              <a:t>Each thread can be run in </a:t>
            </a:r>
            <a:r>
              <a:rPr lang="en-US" i="1" dirty="0" smtClean="0"/>
              <a:t>parallel</a:t>
            </a:r>
            <a:r>
              <a:rPr lang="en-US" dirty="0" smtClean="0"/>
              <a:t> on different CPUs</a:t>
            </a:r>
          </a:p>
          <a:p>
            <a:r>
              <a:rPr lang="en-US" dirty="0" smtClean="0"/>
              <a:t>Threads share the same “heap” in the memory of the process, but each one having their own function call “stack”</a:t>
            </a:r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2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6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17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9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0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2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5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26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0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1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2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3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24642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7" grpId="0" animBg="1"/>
      <p:bldP spid="14" grpId="0" animBg="1"/>
      <p:bldP spid="15" grpId="0"/>
      <p:bldP spid="15" grpId="1"/>
      <p:bldP spid="28" grpId="0" animBg="1"/>
      <p:bldP spid="29" grpId="0" animBg="1"/>
      <p:bldP spid="29" grpId="1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" y="365125"/>
            <a:ext cx="118226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not just 1 thread per process???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33" y="1825625"/>
            <a:ext cx="11661027" cy="473129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, if I have 4 CPUs, and need to do a complex computation in parallel, why using 1process-4threads instead of 4p-1t? </a:t>
            </a:r>
          </a:p>
          <a:p>
            <a:r>
              <a:rPr lang="en-US" dirty="0" smtClean="0"/>
              <a:t>Threads in same process shares the same virtual memory, so need less RAM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code needs to be loaded only once, instead of being present 4 times in 4 different process memory allocations</a:t>
            </a:r>
          </a:p>
          <a:p>
            <a:r>
              <a:rPr lang="en-US" dirty="0" smtClean="0"/>
              <a:t>Threads can manipulate the same data in memory (</a:t>
            </a:r>
            <a:r>
              <a:rPr lang="en-US" dirty="0" err="1" smtClean="0"/>
              <a:t>eg</a:t>
            </a:r>
            <a:r>
              <a:rPr lang="en-US" dirty="0" smtClean="0"/>
              <a:t>, on “heap”)</a:t>
            </a:r>
            <a:endParaRPr lang="en-US" dirty="0"/>
          </a:p>
          <a:p>
            <a:pPr lvl="1"/>
            <a:r>
              <a:rPr lang="en-US" dirty="0" smtClean="0"/>
              <a:t>Processes would need other more expensive mechanisms to share data, like writing/reading a file on hard-drive</a:t>
            </a:r>
          </a:p>
        </p:txBody>
      </p:sp>
    </p:spTree>
    <p:extLst>
      <p:ext uri="{BB962C8B-B14F-4D97-AF65-F5344CB8AC3E}">
        <p14:creationId xmlns:p14="http://schemas.microsoft.com/office/powerpoint/2010/main" val="2401006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8822473" cy="487417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might have several processes/threads running on computer (in the 100s)</a:t>
            </a:r>
          </a:p>
          <a:p>
            <a:r>
              <a:rPr lang="en-US" dirty="0" smtClean="0"/>
              <a:t>But limited number of CPUs (</a:t>
            </a:r>
            <a:r>
              <a:rPr lang="en-US" dirty="0" err="1" smtClean="0"/>
              <a:t>eg</a:t>
            </a:r>
            <a:r>
              <a:rPr lang="en-US" dirty="0" smtClean="0"/>
              <a:t> 1-4)</a:t>
            </a:r>
          </a:p>
          <a:p>
            <a:r>
              <a:rPr lang="en-US" dirty="0" smtClean="0"/>
              <a:t>OS is responsible to </a:t>
            </a:r>
            <a:r>
              <a:rPr lang="en-US" i="1" dirty="0" smtClean="0"/>
              <a:t>schedule</a:t>
            </a:r>
            <a:r>
              <a:rPr lang="en-US" dirty="0" smtClean="0"/>
              <a:t> the threads, and allocate each of them some milliseconds to run on CPU, before suspend them and run some other threads</a:t>
            </a:r>
          </a:p>
          <a:p>
            <a:r>
              <a:rPr lang="en-US" dirty="0" smtClean="0"/>
              <a:t>OS gives the </a:t>
            </a:r>
            <a:r>
              <a:rPr lang="en-US" i="1" dirty="0" smtClean="0"/>
              <a:t>illusion</a:t>
            </a:r>
            <a:r>
              <a:rPr lang="en-US" dirty="0" smtClean="0"/>
              <a:t> of running all of these threads at the same time</a:t>
            </a:r>
            <a:endParaRPr lang="en-US" dirty="0"/>
          </a:p>
        </p:txBody>
      </p:sp>
      <p:pic>
        <p:nvPicPr>
          <p:cNvPr id="4" name="Picture 2" descr="http://joejuggler.com/wp-content/uploads/2011/12/how-to-jugg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213652"/>
            <a:ext cx="3124200" cy="34861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5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2569"/>
            <a:ext cx="10515600" cy="1325563"/>
          </a:xfrm>
        </p:spPr>
        <p:txBody>
          <a:bodyPr/>
          <a:lstStyle/>
          <a:p>
            <a:r>
              <a:rPr lang="en-US" dirty="0" smtClean="0"/>
              <a:t>Stack-Based Buffer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70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6" y="365125"/>
            <a:ext cx="1192638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Most Famous Type Of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9" y="1825625"/>
            <a:ext cx="11040291" cy="48364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Affecting code (typically web applications and </a:t>
            </a:r>
            <a:r>
              <a:rPr lang="en-US" dirty="0" err="1" smtClean="0"/>
              <a:t>IoT</a:t>
            </a:r>
            <a:r>
              <a:rPr lang="en-US" dirty="0" smtClean="0"/>
              <a:t> devices) written </a:t>
            </a:r>
            <a:r>
              <a:rPr lang="en-US" dirty="0"/>
              <a:t>in languages like </a:t>
            </a:r>
            <a:r>
              <a:rPr lang="en-US" i="1" dirty="0"/>
              <a:t>C, C++, Fortran, </a:t>
            </a:r>
            <a:r>
              <a:rPr lang="en-US" i="1" dirty="0" smtClean="0"/>
              <a:t>Assembly</a:t>
            </a:r>
            <a:r>
              <a:rPr lang="en-US" dirty="0" smtClean="0"/>
              <a:t>, where the process </a:t>
            </a:r>
            <a:r>
              <a:rPr lang="en-US" i="1" dirty="0" smtClean="0"/>
              <a:t>memory is directly manipulated</a:t>
            </a:r>
          </a:p>
          <a:p>
            <a:r>
              <a:rPr lang="en-US" dirty="0" smtClean="0"/>
              <a:t>Even if you are not going to use such languages, it is still important to understand it, because it would explain the reasons why other </a:t>
            </a:r>
            <a:r>
              <a:rPr lang="en-US" i="1" dirty="0" smtClean="0"/>
              <a:t>safer</a:t>
            </a:r>
            <a:r>
              <a:rPr lang="en-US" dirty="0" smtClean="0"/>
              <a:t> languages do not allow you direct manipulation of the memory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in Java, each array access is checked, and out of bounds accesses throw exceptions, which is not the case for example in C </a:t>
            </a:r>
          </a:p>
          <a:p>
            <a:pPr lvl="1"/>
            <a:r>
              <a:rPr lang="en-US" dirty="0" smtClean="0"/>
              <a:t>However, </a:t>
            </a:r>
            <a:r>
              <a:rPr lang="en-US" i="1" dirty="0" smtClean="0"/>
              <a:t>safety</a:t>
            </a:r>
            <a:r>
              <a:rPr lang="en-US" dirty="0" smtClean="0"/>
              <a:t> comes with the price of less performance…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54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1" y="1825625"/>
            <a:ext cx="62026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#include &lt;</a:t>
            </a:r>
            <a:r>
              <a:rPr lang="en-US" dirty="0" err="1" smtClean="0">
                <a:latin typeface="Arial Narrow" panose="020B0606020202030204" pitchFamily="34" charset="0"/>
              </a:rPr>
              <a:t>stdio.h</a:t>
            </a:r>
            <a:r>
              <a:rPr lang="en-US" dirty="0" smtClean="0">
                <a:latin typeface="Arial Narrow" panose="020B0606020202030204" pitchFamily="34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 Narrow" panose="020B0606020202030204" pitchFamily="34" charset="0"/>
              </a:rPr>
              <a:t>i</a:t>
            </a:r>
            <a:r>
              <a:rPr lang="en-US" dirty="0" err="1" smtClean="0">
                <a:latin typeface="Arial Narrow" panose="020B0606020202030204" pitchFamily="34" charset="0"/>
              </a:rPr>
              <a:t>nt</a:t>
            </a:r>
            <a:r>
              <a:rPr lang="en-US" dirty="0" smtClean="0">
                <a:latin typeface="Arial Narrow" panose="020B0606020202030204" pitchFamily="34" charset="0"/>
              </a:rPr>
              <a:t> main(</a:t>
            </a:r>
            <a:r>
              <a:rPr lang="en-US" dirty="0" err="1" smtClean="0">
                <a:latin typeface="Arial Narrow" panose="020B0606020202030204" pitchFamily="34" charset="0"/>
              </a:rPr>
              <a:t>int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argc</a:t>
            </a:r>
            <a:r>
              <a:rPr lang="en-US" dirty="0" smtClean="0">
                <a:latin typeface="Arial Narrow" panose="020B0606020202030204" pitchFamily="34" charset="0"/>
              </a:rPr>
              <a:t>, char*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[]){</a:t>
            </a: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  char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[256];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strcpy</a:t>
            </a:r>
            <a:r>
              <a:rPr lang="en-US" dirty="0" smtClean="0">
                <a:latin typeface="Arial Narrow" panose="020B0606020202030204" pitchFamily="34" charset="0"/>
              </a:rPr>
              <a:t>(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,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print(“%s\n”,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);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}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6663" y="1462137"/>
            <a:ext cx="61264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Can have code that reads data from user (</a:t>
            </a:r>
            <a:r>
              <a:rPr lang="en-US" sz="3600" dirty="0" err="1" smtClean="0"/>
              <a:t>eg</a:t>
            </a:r>
            <a:r>
              <a:rPr lang="en-US" sz="3600" dirty="0" smtClean="0"/>
              <a:t> in a web form)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To be manipulated, such data is stored in a buffer (</a:t>
            </a:r>
            <a:r>
              <a:rPr lang="en-US" sz="3600" dirty="0" err="1" smtClean="0"/>
              <a:t>eg</a:t>
            </a:r>
            <a:r>
              <a:rPr lang="en-US" sz="3600" dirty="0" smtClean="0"/>
              <a:t> an array of chars for string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 if the user data is bigger than the buffer???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 Java you would get an exception, but in C/C++…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034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87" y="1876419"/>
            <a:ext cx="11546512" cy="65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Executing Method </a:t>
            </a:r>
            <a:r>
              <a:rPr lang="en-US" i="1" dirty="0" smtClean="0"/>
              <a:t>foo(</a:t>
            </a:r>
            <a:r>
              <a:rPr lang="en-US" i="1" dirty="0" err="1" smtClean="0"/>
              <a:t>userInput</a:t>
            </a:r>
            <a:r>
              <a:rPr lang="en-US" i="1" dirty="0" smtClean="0"/>
              <a:t>) </a:t>
            </a:r>
            <a:r>
              <a:rPr lang="en-US" dirty="0" smtClean="0"/>
              <a:t>with a local char[5] buffer B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79953"/>
              </p:ext>
            </p:extLst>
          </p:nvPr>
        </p:nvGraphicFramePr>
        <p:xfrm>
          <a:off x="513800" y="396354"/>
          <a:ext cx="1066365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51">
                  <a:extLst>
                    <a:ext uri="{9D8B030D-6E8A-4147-A177-3AD203B41FA5}">
                      <a16:colId xmlns:a16="http://schemas.microsoft.com/office/drawing/2014/main" val="956496746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2739857483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450228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837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6387" y="1016294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index,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starting at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38764" y="1154793"/>
            <a:ext cx="11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index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87474"/>
              </p:ext>
            </p:extLst>
          </p:nvPr>
        </p:nvGraphicFramePr>
        <p:xfrm>
          <a:off x="513801" y="3011731"/>
          <a:ext cx="1066365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148">
                  <a:extLst>
                    <a:ext uri="{9D8B030D-6E8A-4147-A177-3AD203B41FA5}">
                      <a16:colId xmlns:a16="http://schemas.microsoft.com/office/drawing/2014/main" val="459985968"/>
                    </a:ext>
                  </a:extLst>
                </a:gridCol>
                <a:gridCol w="2814639">
                  <a:extLst>
                    <a:ext uri="{9D8B030D-6E8A-4147-A177-3AD203B41FA5}">
                      <a16:colId xmlns:a16="http://schemas.microsoft.com/office/drawing/2014/main" val="195892365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428623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600076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2195789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03221" y="247670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70146" y="251370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+40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55413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B[0]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01568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B[4]</a:t>
            </a:r>
          </a:p>
        </p:txBody>
      </p:sp>
      <p:sp>
        <p:nvSpPr>
          <p:cNvPr id="14" name="Curved Down Arrow 13"/>
          <p:cNvSpPr/>
          <p:nvPr/>
        </p:nvSpPr>
        <p:spPr>
          <a:xfrm rot="10800000">
            <a:off x="1514475" y="3711355"/>
            <a:ext cx="7338258" cy="1252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3800" y="5145620"/>
            <a:ext cx="11259099" cy="1712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frame for </a:t>
            </a:r>
            <a:r>
              <a:rPr lang="en-US" i="1" dirty="0" smtClean="0"/>
              <a:t>foo() </a:t>
            </a:r>
            <a:r>
              <a:rPr lang="en-US" dirty="0" smtClean="0"/>
              <a:t>will contain 40 bits (assuming 8 bits per char) to hold array B of 5 chars. Plus, it will also have the index of next instruction </a:t>
            </a:r>
            <a:r>
              <a:rPr lang="en-US" i="1" dirty="0"/>
              <a:t>*</a:t>
            </a:r>
            <a:r>
              <a:rPr lang="en-US" dirty="0" smtClean="0"/>
              <a:t> to execute once method </a:t>
            </a:r>
            <a:r>
              <a:rPr lang="en-US" i="1" dirty="0" smtClean="0"/>
              <a:t>foo()</a:t>
            </a:r>
            <a:r>
              <a:rPr lang="en-US" dirty="0" smtClean="0"/>
              <a:t> is completed, </a:t>
            </a:r>
            <a:r>
              <a:rPr lang="en-US" dirty="0" err="1" smtClean="0"/>
              <a:t>eg</a:t>
            </a:r>
            <a:r>
              <a:rPr lang="en-US" dirty="0" smtClean="0"/>
              <a:t> a value between 0 and 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46067" y="2530243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711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3" y="682626"/>
            <a:ext cx="10515600" cy="66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Copying “Hello” into the buffer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8709"/>
              </p:ext>
            </p:extLst>
          </p:nvPr>
        </p:nvGraphicFramePr>
        <p:xfrm>
          <a:off x="513801" y="161448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52413" y="2871788"/>
            <a:ext cx="11577636" cy="108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Copying “Hello!” into the buffer, where B[5]==‘!’ will be outside the buffer length 5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5888"/>
              </p:ext>
            </p:extLst>
          </p:nvPr>
        </p:nvGraphicFramePr>
        <p:xfrm>
          <a:off x="513801" y="422433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‘!’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52412" y="5272089"/>
            <a:ext cx="11577637" cy="1443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Whatever the return index of next instruction * was, now the computation will execute whatever it is at the location represented by the bit representation of the char ‘!’, likely crashing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9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6678"/>
            <a:ext cx="10515600" cy="1325563"/>
          </a:xfrm>
        </p:spPr>
        <p:txBody>
          <a:bodyPr/>
          <a:lstStyle/>
          <a:p>
            <a:r>
              <a:rPr lang="en-US" dirty="0"/>
              <a:t>Stack-Based Buffer Overflow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413555"/>
              </p:ext>
            </p:extLst>
          </p:nvPr>
        </p:nvGraphicFramePr>
        <p:xfrm>
          <a:off x="652463" y="1528155"/>
          <a:ext cx="105156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5224465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Buffer []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Return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16449"/>
              </p:ext>
            </p:extLst>
          </p:nvPr>
        </p:nvGraphicFramePr>
        <p:xfrm>
          <a:off x="652463" y="2583080"/>
          <a:ext cx="787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3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Padding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Corrupted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Malicious</a:t>
                      </a:r>
                      <a:r>
                        <a:rPr lang="en-US" sz="2800" baseline="0" dirty="0" smtClean="0"/>
                        <a:t> Code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72525" y="2476717"/>
            <a:ext cx="3171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input, copied into the buffer, overflowing outside the buffer bounds</a:t>
            </a:r>
            <a:endParaRPr lang="en-US" sz="2800" dirty="0"/>
          </a:p>
        </p:txBody>
      </p:sp>
      <p:sp>
        <p:nvSpPr>
          <p:cNvPr id="7" name="Curved Up Arrow 6"/>
          <p:cNvSpPr/>
          <p:nvPr/>
        </p:nvSpPr>
        <p:spPr>
          <a:xfrm>
            <a:off x="4457700" y="3248244"/>
            <a:ext cx="1638300" cy="7143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50641"/>
            <a:ext cx="11944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Eg</a:t>
            </a:r>
            <a:r>
              <a:rPr lang="en-US" sz="2800" dirty="0" smtClean="0"/>
              <a:t>, if buffer is size 10, send data more than 10 (</a:t>
            </a:r>
            <a:r>
              <a:rPr lang="en-US" sz="2800" dirty="0" err="1" smtClean="0"/>
              <a:t>eg</a:t>
            </a:r>
            <a:r>
              <a:rPr lang="en-US" sz="2800" dirty="0" smtClean="0"/>
              <a:t> 2000), where 11 is modified return code address, and from 12 on it is malicious code, and return address in 11 is the memory address where malicious code is located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method call is finished, computation resume by executing the malicious code sent by the user as part of input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74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118944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Linux</a:t>
            </a:r>
            <a:r>
              <a:rPr lang="en-US" dirty="0" smtClean="0"/>
              <a:t> (and its variants)</a:t>
            </a:r>
          </a:p>
          <a:p>
            <a:pPr lvl="1"/>
            <a:r>
              <a:rPr lang="en-US" dirty="0" smtClean="0"/>
              <a:t>Most common/used OS</a:t>
            </a:r>
          </a:p>
          <a:p>
            <a:pPr lvl="1"/>
            <a:r>
              <a:rPr lang="en-US" dirty="0" smtClean="0"/>
              <a:t>Web servers, Internet of Things (</a:t>
            </a:r>
            <a:r>
              <a:rPr lang="en-US" dirty="0" err="1" smtClean="0"/>
              <a:t>IoT</a:t>
            </a:r>
            <a:r>
              <a:rPr lang="en-US" dirty="0" smtClean="0"/>
              <a:t>) devices, mobiles (Android),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Not so user-friendly…  </a:t>
            </a:r>
          </a:p>
          <a:p>
            <a:r>
              <a:rPr lang="en-US" b="1" dirty="0" smtClean="0"/>
              <a:t>Windows</a:t>
            </a:r>
          </a:p>
          <a:p>
            <a:pPr lvl="1"/>
            <a:r>
              <a:rPr lang="en-US" dirty="0" smtClean="0"/>
              <a:t>Main OS for desktops, personal computers</a:t>
            </a:r>
          </a:p>
          <a:p>
            <a:pPr lvl="1"/>
            <a:r>
              <a:rPr lang="en-US" dirty="0" smtClean="0"/>
              <a:t>Good for videogames and to spice up your days by crashing and failing in the most surprising ways…</a:t>
            </a:r>
          </a:p>
          <a:p>
            <a:r>
              <a:rPr lang="en-US" b="1" dirty="0" err="1" smtClean="0"/>
              <a:t>macOS</a:t>
            </a:r>
            <a:endParaRPr lang="en-US" b="1" dirty="0" smtClean="0"/>
          </a:p>
          <a:p>
            <a:pPr lvl="1"/>
            <a:r>
              <a:rPr lang="en-US" dirty="0" smtClean="0"/>
              <a:t>The power and reliability of Linux for personal desktops, but in a user-friendly way</a:t>
            </a:r>
          </a:p>
          <a:p>
            <a:pPr lvl="1"/>
            <a:r>
              <a:rPr lang="en-US" dirty="0" smtClean="0"/>
              <a:t>No/limited videogames</a:t>
            </a:r>
          </a:p>
          <a:p>
            <a:pPr lvl="1"/>
            <a:r>
              <a:rPr lang="en-US" dirty="0" smtClean="0"/>
              <a:t>Bloody expensive for personal use… (for employees, it is cost saving…)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4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1057"/>
            <a:ext cx="10515600" cy="1325563"/>
          </a:xfrm>
        </p:spPr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5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Hard-Drive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1825624"/>
            <a:ext cx="7178752" cy="4897465"/>
          </a:xfrm>
        </p:spPr>
        <p:txBody>
          <a:bodyPr/>
          <a:lstStyle/>
          <a:p>
            <a:r>
              <a:rPr lang="en-US" dirty="0" smtClean="0"/>
              <a:t>Another important role of OS is to handle files on hard-drive</a:t>
            </a:r>
          </a:p>
          <a:p>
            <a:r>
              <a:rPr lang="en-US" dirty="0" smtClean="0"/>
              <a:t>Details depends on OS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how to handle memory </a:t>
            </a:r>
            <a:r>
              <a:rPr lang="en-US" i="1" dirty="0" smtClean="0"/>
              <a:t>fragmentation </a:t>
            </a:r>
            <a:r>
              <a:rPr lang="en-US" dirty="0" smtClean="0"/>
              <a:t>when deleting/creating new files</a:t>
            </a:r>
          </a:p>
          <a:p>
            <a:r>
              <a:rPr lang="en-US" dirty="0" smtClean="0"/>
              <a:t>When a process “reads” a file, the OS copies (parts of) its content in the RAM space of the process </a:t>
            </a:r>
            <a:endParaRPr lang="en-US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7472232" y="2540529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8105645" y="3194579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7472232" y="1353079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7472232" y="1711854"/>
            <a:ext cx="1944688" cy="684212"/>
            <a:chOff x="4343" y="709"/>
            <a:chExt cx="1225" cy="226"/>
          </a:xfrm>
        </p:grpSpPr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0" name="Group 81"/>
          <p:cNvGrpSpPr>
            <a:grpSpLocks/>
          </p:cNvGrpSpPr>
          <p:nvPr/>
        </p:nvGrpSpPr>
        <p:grpSpPr bwMode="auto">
          <a:xfrm>
            <a:off x="7472232" y="1353079"/>
            <a:ext cx="1944688" cy="358775"/>
            <a:chOff x="4343" y="709"/>
            <a:chExt cx="1225" cy="226"/>
          </a:xfrm>
        </p:grpSpPr>
        <p:sp>
          <p:nvSpPr>
            <p:cNvPr id="11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3" name="Rectangle 85"/>
          <p:cNvSpPr>
            <a:spLocks noChangeArrowheads="1"/>
          </p:cNvSpPr>
          <p:nvPr/>
        </p:nvSpPr>
        <p:spPr bwMode="auto">
          <a:xfrm>
            <a:off x="7472232" y="2396066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4" name="Text Box 86"/>
          <p:cNvSpPr txBox="1">
            <a:spLocks noChangeArrowheads="1"/>
          </p:cNvSpPr>
          <p:nvPr/>
        </p:nvSpPr>
        <p:spPr bwMode="auto">
          <a:xfrm>
            <a:off x="7970707" y="3050116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5" name="Group 101"/>
          <p:cNvGrpSpPr>
            <a:grpSpLocks/>
          </p:cNvGrpSpPr>
          <p:nvPr/>
        </p:nvGrpSpPr>
        <p:grpSpPr bwMode="auto">
          <a:xfrm>
            <a:off x="7472232" y="2396066"/>
            <a:ext cx="1944688" cy="433388"/>
            <a:chOff x="4354" y="1366"/>
            <a:chExt cx="1225" cy="273"/>
          </a:xfrm>
        </p:grpSpPr>
        <p:sp>
          <p:nvSpPr>
            <p:cNvPr id="16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8" name="Group 100"/>
          <p:cNvGrpSpPr>
            <a:grpSpLocks/>
          </p:cNvGrpSpPr>
          <p:nvPr/>
        </p:nvGrpSpPr>
        <p:grpSpPr bwMode="auto">
          <a:xfrm>
            <a:off x="7472232" y="2827866"/>
            <a:ext cx="1944688" cy="433388"/>
            <a:chOff x="4354" y="1638"/>
            <a:chExt cx="1225" cy="273"/>
          </a:xfrm>
        </p:grpSpPr>
        <p:sp>
          <p:nvSpPr>
            <p:cNvPr id="19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1" name="Group 99"/>
          <p:cNvGrpSpPr>
            <a:grpSpLocks/>
          </p:cNvGrpSpPr>
          <p:nvPr/>
        </p:nvGrpSpPr>
        <p:grpSpPr bwMode="auto">
          <a:xfrm>
            <a:off x="7472232" y="3259666"/>
            <a:ext cx="1944688" cy="720725"/>
            <a:chOff x="4354" y="1910"/>
            <a:chExt cx="1225" cy="454"/>
          </a:xfrm>
        </p:grpSpPr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4" name="Group 106"/>
          <p:cNvGrpSpPr>
            <a:grpSpLocks/>
          </p:cNvGrpSpPr>
          <p:nvPr/>
        </p:nvGrpSpPr>
        <p:grpSpPr bwMode="auto">
          <a:xfrm>
            <a:off x="7472232" y="5961591"/>
            <a:ext cx="1944688" cy="647700"/>
            <a:chOff x="4354" y="3612"/>
            <a:chExt cx="1225" cy="408"/>
          </a:xfrm>
        </p:grpSpPr>
        <p:sp>
          <p:nvSpPr>
            <p:cNvPr id="25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6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7" name="AutoShape 97"/>
          <p:cNvSpPr>
            <a:spLocks noChangeArrowheads="1"/>
          </p:cNvSpPr>
          <p:nvPr/>
        </p:nvSpPr>
        <p:spPr bwMode="auto">
          <a:xfrm>
            <a:off x="8156445" y="3943879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8" name="AutoShape 102"/>
          <p:cNvSpPr>
            <a:spLocks noChangeArrowheads="1"/>
          </p:cNvSpPr>
          <p:nvPr/>
        </p:nvSpPr>
        <p:spPr bwMode="auto">
          <a:xfrm rot="10800000">
            <a:off x="8156445" y="5528204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Text Box 107"/>
          <p:cNvSpPr txBox="1">
            <a:spLocks noChangeArrowheads="1"/>
          </p:cNvSpPr>
          <p:nvPr/>
        </p:nvSpPr>
        <p:spPr bwMode="auto">
          <a:xfrm rot="-2273991">
            <a:off x="7792907" y="4750329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0" name="Group 111"/>
          <p:cNvGrpSpPr>
            <a:grpSpLocks/>
          </p:cNvGrpSpPr>
          <p:nvPr/>
        </p:nvGrpSpPr>
        <p:grpSpPr bwMode="auto">
          <a:xfrm>
            <a:off x="7472232" y="6177491"/>
            <a:ext cx="1944688" cy="457200"/>
            <a:chOff x="2585" y="3475"/>
            <a:chExt cx="1225" cy="288"/>
          </a:xfrm>
        </p:grpSpPr>
        <p:sp>
          <p:nvSpPr>
            <p:cNvPr id="31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pic>
        <p:nvPicPr>
          <p:cNvPr id="1026" name="Picture 2" descr="Image result for hard dr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133" y="3727979"/>
            <a:ext cx="2149891" cy="14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Left Arrow 32"/>
          <p:cNvSpPr/>
          <p:nvPr/>
        </p:nvSpPr>
        <p:spPr>
          <a:xfrm>
            <a:off x="9512170" y="4252208"/>
            <a:ext cx="614596" cy="499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6" grpId="0" animBg="1"/>
      <p:bldP spid="13" grpId="0" animBg="1"/>
      <p:bldP spid="14" grpId="0"/>
      <p:bldP spid="14" grpId="1"/>
      <p:bldP spid="27" grpId="0" animBg="1"/>
      <p:bldP spid="28" grpId="0" animBg="1"/>
      <p:bldP spid="28" grpId="1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18" y="1825624"/>
            <a:ext cx="11834734" cy="49124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file/folder can be identified by its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path</a:t>
            </a:r>
            <a:r>
              <a:rPr lang="en-US" dirty="0" smtClean="0"/>
              <a:t> is a hierarchical sequence of folders from the </a:t>
            </a:r>
            <a:r>
              <a:rPr lang="en-US" i="1" dirty="0" smtClean="0"/>
              <a:t>root </a:t>
            </a:r>
            <a:r>
              <a:rPr lang="en-US" dirty="0" smtClean="0"/>
              <a:t>till the file/folder</a:t>
            </a:r>
          </a:p>
          <a:p>
            <a:r>
              <a:rPr lang="en-US" i="1" dirty="0" smtClean="0"/>
              <a:t>Windows</a:t>
            </a:r>
            <a:r>
              <a:rPr lang="en-US" dirty="0" smtClean="0"/>
              <a:t>: multiple roots, directly associated with a device, like “C:” (hard-drive) and “D:” (CD driver)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, “C:\Users\foo\</a:t>
            </a:r>
            <a:r>
              <a:rPr lang="en-US" dirty="0" err="1" smtClean="0"/>
              <a:t>someFolder</a:t>
            </a:r>
            <a:r>
              <a:rPr lang="en-US" dirty="0" smtClean="0"/>
              <a:t>\myfile.txt”</a:t>
            </a:r>
          </a:p>
          <a:p>
            <a:r>
              <a:rPr lang="en-US" i="1" dirty="0" smtClean="0"/>
              <a:t>Unix-like</a:t>
            </a:r>
            <a:r>
              <a:rPr lang="en-US" dirty="0" smtClean="0"/>
              <a:t> (Linux/Mac/</a:t>
            </a:r>
            <a:r>
              <a:rPr lang="en-US" dirty="0" err="1" smtClean="0"/>
              <a:t>etc</a:t>
            </a:r>
            <a:r>
              <a:rPr lang="en-US" dirty="0" smtClean="0"/>
              <a:t>): one single root “/”. Different drivers (hard-drive, CD driver, USB-pens, </a:t>
            </a:r>
            <a:r>
              <a:rPr lang="en-US" dirty="0" err="1" smtClean="0"/>
              <a:t>etc</a:t>
            </a:r>
            <a:r>
              <a:rPr lang="en-US" dirty="0" smtClean="0"/>
              <a:t>) will be </a:t>
            </a:r>
            <a:r>
              <a:rPr lang="en-US" i="1" dirty="0" smtClean="0"/>
              <a:t>mounted</a:t>
            </a:r>
            <a:r>
              <a:rPr lang="en-US" dirty="0"/>
              <a:t> </a:t>
            </a:r>
            <a:r>
              <a:rPr lang="en-US" dirty="0" smtClean="0"/>
              <a:t>and mapped as folders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“/Users/foo/</a:t>
            </a:r>
            <a:r>
              <a:rPr lang="en-US" dirty="0" err="1" smtClean="0"/>
              <a:t>someFolder</a:t>
            </a:r>
            <a:r>
              <a:rPr lang="en-US" dirty="0" smtClean="0"/>
              <a:t>/myfile.txt”</a:t>
            </a:r>
          </a:p>
          <a:p>
            <a:r>
              <a:rPr lang="en-US" dirty="0" smtClean="0"/>
              <a:t>Note the difference between path separators “\” (Windows) and “/” (Unix-like)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38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669842" cy="1325563"/>
          </a:xfrm>
        </p:spPr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69842" cy="4882473"/>
          </a:xfrm>
        </p:spPr>
        <p:txBody>
          <a:bodyPr/>
          <a:lstStyle/>
          <a:p>
            <a:r>
              <a:rPr lang="en-US" dirty="0" smtClean="0"/>
              <a:t>A computer can be used by different persons</a:t>
            </a:r>
          </a:p>
          <a:p>
            <a:r>
              <a:rPr lang="en-US" dirty="0" smtClean="0"/>
              <a:t>You might want to prevent to read/modify files/folders of other users</a:t>
            </a:r>
          </a:p>
          <a:p>
            <a:r>
              <a:rPr lang="en-US" dirty="0" smtClean="0"/>
              <a:t>Even if single user, you might want to prevent modifying OS files by mistake, unless you explicitly ask for it (</a:t>
            </a:r>
            <a:r>
              <a:rPr lang="en-US" dirty="0" err="1" smtClean="0"/>
              <a:t>eg</a:t>
            </a:r>
            <a:r>
              <a:rPr lang="en-US" dirty="0" smtClean="0"/>
              <a:t>, execute as “administrator”)</a:t>
            </a:r>
          </a:p>
          <a:p>
            <a:r>
              <a:rPr lang="en-US" dirty="0" smtClean="0"/>
              <a:t>When accessing a file, OS checks if users has the right permissions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3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5"/>
            <a:ext cx="11819744" cy="4897464"/>
          </a:xfrm>
        </p:spPr>
        <p:txBody>
          <a:bodyPr/>
          <a:lstStyle/>
          <a:p>
            <a:r>
              <a:rPr lang="en-US" b="1" dirty="0"/>
              <a:t>r</a:t>
            </a:r>
            <a:r>
              <a:rPr lang="en-US" b="1" dirty="0" smtClean="0"/>
              <a:t>ead</a:t>
            </a:r>
            <a:r>
              <a:rPr lang="en-US" dirty="0" smtClean="0"/>
              <a:t>: able to read the content of a while, and check what is inside a folder</a:t>
            </a:r>
          </a:p>
          <a:p>
            <a:r>
              <a:rPr lang="en-US" b="1" dirty="0"/>
              <a:t>w</a:t>
            </a:r>
            <a:r>
              <a:rPr lang="en-US" b="1" dirty="0" smtClean="0"/>
              <a:t>rite</a:t>
            </a:r>
            <a:r>
              <a:rPr lang="en-US" dirty="0" smtClean="0"/>
              <a:t>: being able to modify (even delete) a file/folder</a:t>
            </a:r>
          </a:p>
          <a:p>
            <a:r>
              <a:rPr lang="en-US" b="1" dirty="0" smtClean="0"/>
              <a:t>execute</a:t>
            </a:r>
            <a:r>
              <a:rPr lang="en-US" dirty="0" smtClean="0"/>
              <a:t>: for executable files, explicitly state if use can load it as a process</a:t>
            </a:r>
          </a:p>
          <a:p>
            <a:pPr lvl="1"/>
            <a:r>
              <a:rPr lang="en-US" dirty="0" smtClean="0"/>
              <a:t>for example, you might have rights to </a:t>
            </a:r>
            <a:r>
              <a:rPr lang="en-US" i="1" dirty="0" smtClean="0"/>
              <a:t>read</a:t>
            </a:r>
            <a:r>
              <a:rPr lang="en-US" dirty="0" smtClean="0"/>
              <a:t> the content of a script file, but then cannot </a:t>
            </a:r>
            <a:r>
              <a:rPr lang="en-US" i="1" dirty="0" smtClean="0"/>
              <a:t>execute</a:t>
            </a:r>
            <a:r>
              <a:rPr lang="en-US" dirty="0" smtClean="0"/>
              <a:t>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36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81" y="365125"/>
            <a:ext cx="11782269" cy="1325563"/>
          </a:xfrm>
        </p:spPr>
        <p:txBody>
          <a:bodyPr/>
          <a:lstStyle/>
          <a:p>
            <a:r>
              <a:rPr lang="en-US" dirty="0" smtClean="0"/>
              <a:t>Owners and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9803" cy="4815018"/>
          </a:xfrm>
        </p:spPr>
        <p:txBody>
          <a:bodyPr/>
          <a:lstStyle/>
          <a:p>
            <a:r>
              <a:rPr lang="en-US" dirty="0" smtClean="0"/>
              <a:t>Each file is associated with an </a:t>
            </a:r>
            <a:r>
              <a:rPr lang="en-US" i="1" dirty="0" smtClean="0"/>
              <a:t>owner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, the user that created it) and a </a:t>
            </a:r>
            <a:r>
              <a:rPr lang="en-US" i="1" dirty="0" smtClean="0"/>
              <a:t>group</a:t>
            </a:r>
            <a:r>
              <a:rPr lang="en-US" dirty="0" smtClean="0"/>
              <a:t> (a set of users) </a:t>
            </a:r>
          </a:p>
          <a:p>
            <a:r>
              <a:rPr lang="en-US" dirty="0" smtClean="0"/>
              <a:t>Permissions on a file (</a:t>
            </a:r>
            <a:r>
              <a:rPr lang="en-US" dirty="0" err="1" smtClean="0"/>
              <a:t>eg</a:t>
            </a:r>
            <a:r>
              <a:rPr lang="en-US" dirty="0" smtClean="0"/>
              <a:t> read/write/execute) are expressed for the </a:t>
            </a:r>
            <a:r>
              <a:rPr lang="en-US" i="1" dirty="0" smtClean="0"/>
              <a:t>owner</a:t>
            </a:r>
            <a:r>
              <a:rPr lang="en-US" dirty="0" smtClean="0"/>
              <a:t>, the </a:t>
            </a:r>
            <a:r>
              <a:rPr lang="en-US" i="1" dirty="0" smtClean="0"/>
              <a:t>group</a:t>
            </a:r>
            <a:r>
              <a:rPr lang="en-US" dirty="0" smtClean="0"/>
              <a:t> and the </a:t>
            </a:r>
            <a:r>
              <a:rPr lang="en-US" i="1" dirty="0" smtClean="0"/>
              <a:t>others </a:t>
            </a:r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 users that are neither the owner nor they are part of the 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86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67" y="1825625"/>
            <a:ext cx="11812249" cy="3048216"/>
          </a:xfrm>
        </p:spPr>
        <p:txBody>
          <a:bodyPr>
            <a:normAutofit/>
          </a:bodyPr>
          <a:lstStyle/>
          <a:p>
            <a:r>
              <a:rPr lang="en-US" dirty="0" smtClean="0"/>
              <a:t>Need to define read/write/execute (3 options) for owner/group/others (3 entities)</a:t>
            </a:r>
          </a:p>
          <a:p>
            <a:r>
              <a:rPr lang="en-US" dirty="0" smtClean="0"/>
              <a:t>This can be done with a 9 bit number, 3-per entity, in order </a:t>
            </a:r>
          </a:p>
          <a:p>
            <a:pPr lvl="1"/>
            <a:r>
              <a:rPr lang="en-US" dirty="0" smtClean="0"/>
              <a:t>1 means it has permission, 0 has not </a:t>
            </a:r>
          </a:p>
          <a:p>
            <a:pPr lvl="1"/>
            <a:r>
              <a:rPr lang="en-US" dirty="0" smtClean="0"/>
              <a:t>Following can also be represented with “</a:t>
            </a:r>
            <a:r>
              <a:rPr lang="en-US" dirty="0" err="1" smtClean="0"/>
              <a:t>rwxr</a:t>
            </a:r>
            <a:r>
              <a:rPr lang="en-US" dirty="0" smtClean="0"/>
              <a:t>-x---” or “750” (111 is 7 in decimal, and 101 is 5)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7284"/>
              </p:ext>
            </p:extLst>
          </p:nvPr>
        </p:nvGraphicFramePr>
        <p:xfrm>
          <a:off x="1889137" y="5658170"/>
          <a:ext cx="812799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1986320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013109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905403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901120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417008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71719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88965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866204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6921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769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5438" y="51062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Owner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04428" y="5106274"/>
            <a:ext cx="1097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Group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090321" y="5106274"/>
            <a:ext cx="116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83553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58528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45905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482515" y="620623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21315" y="6206114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64851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43083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1527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53295" y="6205006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426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476"/>
            <a:ext cx="10515600" cy="1325563"/>
          </a:xfrm>
        </p:spPr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32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OS-specific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825625"/>
            <a:ext cx="11718397" cy="4859260"/>
          </a:xfrm>
        </p:spPr>
        <p:txBody>
          <a:bodyPr/>
          <a:lstStyle/>
          <a:p>
            <a:r>
              <a:rPr lang="en-US" dirty="0" smtClean="0"/>
              <a:t>Ever tried to run a PS4 game on Windows or an </a:t>
            </a:r>
            <a:r>
              <a:rPr lang="en-US" dirty="0" err="1" smtClean="0"/>
              <a:t>XBox</a:t>
            </a:r>
            <a:r>
              <a:rPr lang="en-US" dirty="0" smtClean="0"/>
              <a:t>?</a:t>
            </a:r>
          </a:p>
          <a:p>
            <a:r>
              <a:rPr lang="en-US" dirty="0" smtClean="0"/>
              <a:t>Or a Windows application on a Mac?</a:t>
            </a:r>
          </a:p>
          <a:p>
            <a:r>
              <a:rPr lang="en-US" dirty="0" smtClean="0"/>
              <a:t>Why do they NOT work?</a:t>
            </a:r>
          </a:p>
          <a:p>
            <a:r>
              <a:rPr lang="en-US" dirty="0" smtClean="0"/>
              <a:t>Compiled code relies on </a:t>
            </a:r>
            <a:r>
              <a:rPr lang="en-US" i="1" dirty="0" smtClean="0"/>
              <a:t>system calls</a:t>
            </a:r>
            <a:r>
              <a:rPr lang="en-US" dirty="0" smtClean="0"/>
              <a:t> to interact with hardware (mouse</a:t>
            </a:r>
            <a:r>
              <a:rPr lang="en-US" dirty="0" smtClean="0"/>
              <a:t>, screen, </a:t>
            </a:r>
            <a:r>
              <a:rPr lang="en-US" dirty="0" err="1" smtClean="0"/>
              <a:t>etc</a:t>
            </a:r>
            <a:r>
              <a:rPr lang="en-US" dirty="0" smtClean="0"/>
              <a:t>), and those are OS dependent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ystem calls can be seen as APIs of the OS</a:t>
            </a:r>
          </a:p>
        </p:txBody>
      </p:sp>
    </p:spTree>
    <p:extLst>
      <p:ext uri="{BB962C8B-B14F-4D97-AF65-F5344CB8AC3E}">
        <p14:creationId xmlns:p14="http://schemas.microsoft.com/office/powerpoint/2010/main" val="3733853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(VM)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20" y="1825625"/>
            <a:ext cx="11789546" cy="4770484"/>
          </a:xfrm>
        </p:spPr>
        <p:txBody>
          <a:bodyPr/>
          <a:lstStyle/>
          <a:p>
            <a:r>
              <a:rPr lang="en-US" dirty="0" smtClean="0"/>
              <a:t>Run a OS (</a:t>
            </a:r>
            <a:r>
              <a:rPr lang="en-US" i="1" dirty="0" smtClean="0"/>
              <a:t>guest</a:t>
            </a:r>
            <a:r>
              <a:rPr lang="en-US" dirty="0" smtClean="0"/>
              <a:t>) inside another one (</a:t>
            </a:r>
            <a:r>
              <a:rPr lang="en-US" i="1" dirty="0" smtClean="0"/>
              <a:t>host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run in an </a:t>
            </a:r>
            <a:r>
              <a:rPr lang="en-US" i="1" dirty="0" smtClean="0"/>
              <a:t>emulated</a:t>
            </a:r>
            <a:r>
              <a:rPr lang="en-US" dirty="0" smtClean="0"/>
              <a:t> environment, controlled by a hypervisor / virtual machine monitor</a:t>
            </a:r>
          </a:p>
          <a:p>
            <a:r>
              <a:rPr lang="en-US" dirty="0" smtClean="0"/>
              <a:t>The VM with </a:t>
            </a:r>
            <a:r>
              <a:rPr lang="en-US" i="1" dirty="0" smtClean="0"/>
              <a:t>guest</a:t>
            </a:r>
            <a:r>
              <a:rPr lang="en-US" dirty="0" smtClean="0"/>
              <a:t> OS run likes a program in the </a:t>
            </a:r>
            <a:r>
              <a:rPr lang="en-US" i="1" dirty="0" smtClean="0"/>
              <a:t>host</a:t>
            </a:r>
            <a:r>
              <a:rPr lang="en-US" dirty="0" smtClean="0"/>
              <a:t> OS 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host</a:t>
            </a:r>
            <a:r>
              <a:rPr lang="en-US" dirty="0" smtClean="0"/>
              <a:t> OS can decide whether and how the </a:t>
            </a:r>
            <a:r>
              <a:rPr lang="en-US" i="1" dirty="0" smtClean="0"/>
              <a:t>guest</a:t>
            </a:r>
            <a:r>
              <a:rPr lang="en-US" dirty="0" smtClean="0"/>
              <a:t> OS interact with the environment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will be less efficient than </a:t>
            </a:r>
            <a:r>
              <a:rPr lang="en-US" i="1" dirty="0" smtClean="0"/>
              <a:t>host</a:t>
            </a:r>
            <a:r>
              <a:rPr lang="en-US" dirty="0" smtClean="0"/>
              <a:t> one, but performance is getting much better nowadays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0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0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a hacker has direct physical access to the hardware?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657"/>
            <a:ext cx="10515600" cy="3985306"/>
          </a:xfrm>
        </p:spPr>
        <p:txBody>
          <a:bodyPr/>
          <a:lstStyle/>
          <a:p>
            <a:r>
              <a:rPr lang="en-US" dirty="0" smtClean="0"/>
              <a:t>Can just install a new (custom) OS</a:t>
            </a:r>
          </a:p>
          <a:p>
            <a:r>
              <a:rPr lang="en-US" dirty="0" smtClean="0"/>
              <a:t>If direct access to hardware, not so much you can do to protect it, apart from </a:t>
            </a:r>
            <a:r>
              <a:rPr lang="en-US" i="1" dirty="0" smtClean="0"/>
              <a:t>encrypting</a:t>
            </a:r>
            <a:r>
              <a:rPr lang="en-US" dirty="0" smtClean="0"/>
              <a:t> your hard-drive </a:t>
            </a:r>
          </a:p>
          <a:p>
            <a:r>
              <a:rPr lang="en-US" dirty="0" smtClean="0"/>
              <a:t>So, interested in: </a:t>
            </a:r>
            <a:r>
              <a:rPr lang="en-US" i="1" dirty="0" smtClean="0"/>
              <a:t>if hacker breaks in, how can damage be limited?</a:t>
            </a:r>
          </a:p>
          <a:p>
            <a:pPr lvl="1"/>
            <a:r>
              <a:rPr lang="en-US" dirty="0" smtClean="0"/>
              <a:t>Also, how to avoid user screwing up by mistake?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47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97" y="365126"/>
            <a:ext cx="11913833" cy="9043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Linux running in Mac/Windows via </a:t>
            </a:r>
            <a:r>
              <a:rPr lang="en-US" dirty="0" err="1" smtClean="0"/>
              <a:t>VirtualBox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675689"/>
            <a:ext cx="9783192" cy="51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8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0" y="365125"/>
            <a:ext cx="11975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running in Mac via Parallels </a:t>
            </a:r>
            <a:endParaRPr lang="en-US" dirty="0"/>
          </a:p>
        </p:txBody>
      </p:sp>
      <p:pic>
        <p:nvPicPr>
          <p:cNvPr id="2050" name="Picture 2" descr="https://www.parallels.com/fileadmin/images/lps/desktop/pd13/screen-v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6" y="1947539"/>
            <a:ext cx="7576876" cy="47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29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825625"/>
            <a:ext cx="11736280" cy="4877016"/>
          </a:xfrm>
        </p:spPr>
        <p:txBody>
          <a:bodyPr/>
          <a:lstStyle/>
          <a:p>
            <a:r>
              <a:rPr lang="en-US" dirty="0" smtClean="0"/>
              <a:t>Can run programs compiled/written for other OSs</a:t>
            </a:r>
          </a:p>
          <a:p>
            <a:r>
              <a:rPr lang="en-US" dirty="0" smtClean="0"/>
              <a:t>Security: as </a:t>
            </a:r>
            <a:r>
              <a:rPr lang="en-US" i="1" dirty="0" smtClean="0"/>
              <a:t>host</a:t>
            </a:r>
            <a:r>
              <a:rPr lang="en-US" dirty="0" smtClean="0"/>
              <a:t> decides what </a:t>
            </a:r>
            <a:r>
              <a:rPr lang="en-US" i="1" dirty="0" smtClean="0"/>
              <a:t>guest</a:t>
            </a:r>
            <a:r>
              <a:rPr lang="en-US" dirty="0" smtClean="0"/>
              <a:t> can interact with, the guest is effectively run in a </a:t>
            </a:r>
            <a:r>
              <a:rPr lang="en-US" i="1" dirty="0" smtClean="0"/>
              <a:t>sandbox</a:t>
            </a:r>
          </a:p>
          <a:p>
            <a:pPr lvl="1"/>
            <a:r>
              <a:rPr lang="en-US" dirty="0" smtClean="0"/>
              <a:t>Can also easily wipe out and re-run a comprised </a:t>
            </a:r>
            <a:r>
              <a:rPr lang="en-US" i="1" dirty="0" smtClean="0"/>
              <a:t>guest</a:t>
            </a:r>
            <a:r>
              <a:rPr lang="en-US" dirty="0" smtClean="0"/>
              <a:t> OS</a:t>
            </a:r>
          </a:p>
          <a:p>
            <a:r>
              <a:rPr lang="en-US" i="1" dirty="0" smtClean="0"/>
              <a:t>Portability</a:t>
            </a:r>
            <a:r>
              <a:rPr lang="en-US" dirty="0" smtClean="0"/>
              <a:t>: instead of shipping a program which needs to be installed and configured (and that might only work for a specific OS), do ship an entire OS </a:t>
            </a:r>
            <a:r>
              <a:rPr lang="en-US" i="1" dirty="0" smtClean="0"/>
              <a:t>image </a:t>
            </a:r>
            <a:r>
              <a:rPr lang="en-US" dirty="0" smtClean="0"/>
              <a:t>including the program and everything it needs</a:t>
            </a:r>
          </a:p>
          <a:p>
            <a:pPr lvl="1"/>
            <a:r>
              <a:rPr lang="en-US" dirty="0" smtClean="0"/>
              <a:t>such image will run in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37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before going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extensively use VMs in this course…</a:t>
            </a:r>
          </a:p>
          <a:p>
            <a:r>
              <a:rPr lang="en-US" dirty="0" smtClean="0"/>
              <a:t>… but, as these VMs will be configured via </a:t>
            </a:r>
            <a:r>
              <a:rPr lang="en-US" i="1" dirty="0" smtClean="0"/>
              <a:t>scripts</a:t>
            </a:r>
            <a:r>
              <a:rPr lang="en-US" dirty="0" smtClean="0"/>
              <a:t>, we first need to learn a bit more about scripting…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80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80" y="2886383"/>
            <a:ext cx="10515600" cy="1325563"/>
          </a:xfrm>
        </p:spPr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95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8" y="1825624"/>
            <a:ext cx="11576482" cy="4903649"/>
          </a:xfrm>
        </p:spPr>
        <p:txBody>
          <a:bodyPr/>
          <a:lstStyle/>
          <a:p>
            <a:r>
              <a:rPr lang="en-US" dirty="0"/>
              <a:t>Bash is a Unix shell and command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There are also other kinds of shells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PowerShell in Windows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shell</a:t>
            </a:r>
            <a:r>
              <a:rPr lang="en-US" dirty="0" smtClean="0"/>
              <a:t> is </a:t>
            </a:r>
            <a:r>
              <a:rPr lang="en-US" dirty="0"/>
              <a:t>also called: </a:t>
            </a:r>
            <a:r>
              <a:rPr lang="en-US" i="1" dirty="0" smtClean="0"/>
              <a:t>terminal</a:t>
            </a:r>
            <a:r>
              <a:rPr lang="en-US" dirty="0"/>
              <a:t>, </a:t>
            </a:r>
            <a:r>
              <a:rPr lang="en-US" i="1" dirty="0" smtClean="0"/>
              <a:t>console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i="1" dirty="0" smtClean="0"/>
              <a:t>ommand-line</a:t>
            </a:r>
            <a:r>
              <a:rPr lang="en-US" dirty="0"/>
              <a:t>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Enable to type commands (</a:t>
            </a:r>
            <a:r>
              <a:rPr lang="en-US" dirty="0" err="1" smtClean="0"/>
              <a:t>eg</a:t>
            </a:r>
            <a:r>
              <a:rPr lang="en-US" dirty="0" smtClean="0"/>
              <a:t> programs), and execute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97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" y="376518"/>
            <a:ext cx="11885334" cy="6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1825624"/>
            <a:ext cx="11665258" cy="4939159"/>
          </a:xfrm>
        </p:spPr>
        <p:txBody>
          <a:bodyPr>
            <a:normAutofit/>
          </a:bodyPr>
          <a:lstStyle/>
          <a:p>
            <a:r>
              <a:rPr lang="en-US" dirty="0"/>
              <a:t>Critical skill when you are a programmer</a:t>
            </a:r>
          </a:p>
          <a:p>
            <a:r>
              <a:rPr lang="en-US" dirty="0"/>
              <a:t>Help automating several tasks</a:t>
            </a:r>
          </a:p>
          <a:p>
            <a:r>
              <a:rPr lang="en-US" dirty="0"/>
              <a:t>When dealing with web/enterprise systems, many server will NOT have a GUI…</a:t>
            </a:r>
          </a:p>
          <a:p>
            <a:pPr lvl="1"/>
            <a:r>
              <a:rPr lang="en-US" dirty="0"/>
              <a:t>… you will access them remotely via SSH using a </a:t>
            </a:r>
            <a:r>
              <a:rPr lang="en-US" dirty="0" smtClean="0"/>
              <a:t>terminal</a:t>
            </a:r>
          </a:p>
          <a:p>
            <a:pPr lvl="1"/>
            <a:r>
              <a:rPr lang="en-US" dirty="0" smtClean="0"/>
              <a:t>… this also applies for embedded and </a:t>
            </a:r>
            <a:r>
              <a:rPr lang="en-US" dirty="0" err="1" smtClean="0"/>
              <a:t>IoT</a:t>
            </a:r>
            <a:r>
              <a:rPr lang="en-US" dirty="0" smtClean="0"/>
              <a:t> systems</a:t>
            </a:r>
            <a:endParaRPr lang="en-US" dirty="0"/>
          </a:p>
          <a:p>
            <a:r>
              <a:rPr lang="en-US" dirty="0"/>
              <a:t>Helpful when </a:t>
            </a:r>
            <a:r>
              <a:rPr lang="en-US" dirty="0" smtClean="0"/>
              <a:t>commands </a:t>
            </a:r>
            <a:r>
              <a:rPr lang="en-US" dirty="0"/>
              <a:t>with specific parameters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You need to be able to do basic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33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" y="1825625"/>
            <a:ext cx="11833934" cy="20983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are using Linux/Mac, it is already installed</a:t>
            </a:r>
          </a:p>
          <a:p>
            <a:pPr lvl="1"/>
            <a:r>
              <a:rPr lang="en-US" dirty="0" smtClean="0"/>
              <a:t>Mac: Utilities -&gt; Terminal</a:t>
            </a:r>
          </a:p>
          <a:p>
            <a:r>
              <a:rPr lang="en-US" dirty="0" smtClean="0"/>
              <a:t>If using Windows, strongly recommended to install </a:t>
            </a:r>
            <a:r>
              <a:rPr lang="en-US" dirty="0" err="1" smtClean="0"/>
              <a:t>GitBash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hich is part of “</a:t>
            </a:r>
            <a:r>
              <a:rPr lang="en-US" dirty="0" err="1"/>
              <a:t>Git</a:t>
            </a:r>
            <a:r>
              <a:rPr lang="en-US" dirty="0"/>
              <a:t> for Windows” at http://gitforwindows.org/</a:t>
            </a:r>
          </a:p>
        </p:txBody>
      </p:sp>
      <p:pic>
        <p:nvPicPr>
          <p:cNvPr id="3074" name="Picture 2" descr="http://blog.teamtreehouse.com/wp-content/uploads/2012/09/Screen-Shot-2012-09-25-at-12.57.00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380" y="4058868"/>
            <a:ext cx="6033378" cy="29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85" y="3923931"/>
            <a:ext cx="3427979" cy="28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4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758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“.” the current directory</a:t>
            </a:r>
          </a:p>
          <a:p>
            <a:r>
              <a:rPr lang="en-US" dirty="0" smtClean="0"/>
              <a:t>“..” the parent directory</a:t>
            </a:r>
          </a:p>
          <a:p>
            <a:r>
              <a:rPr lang="en-US" dirty="0" smtClean="0"/>
              <a:t>“~” home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pwd</a:t>
            </a:r>
            <a:r>
              <a:rPr lang="en-US" dirty="0" smtClean="0"/>
              <a:t>” print working directory</a:t>
            </a:r>
          </a:p>
          <a:p>
            <a:r>
              <a:rPr lang="en-US" dirty="0" smtClean="0"/>
              <a:t>“cd” change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 make directory</a:t>
            </a:r>
          </a:p>
          <a:p>
            <a:r>
              <a:rPr lang="en-US" dirty="0" smtClean="0"/>
              <a:t>“ls” list directory content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cp</a:t>
            </a:r>
            <a:r>
              <a:rPr lang="en-US" dirty="0" smtClean="0"/>
              <a:t>” copy file</a:t>
            </a:r>
          </a:p>
          <a:p>
            <a:r>
              <a:rPr lang="en-US" dirty="0" smtClean="0"/>
              <a:t>“mv” move file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” remove (“-r” for recursive on directories)</a:t>
            </a:r>
          </a:p>
          <a:p>
            <a:r>
              <a:rPr lang="en-US" dirty="0" smtClean="0"/>
              <a:t>“man” manual for a specific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0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10 Security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2: </a:t>
            </a:r>
            <a:r>
              <a:rPr lang="en-US" dirty="0" smtClean="0"/>
              <a:t>Fail-safe defaults</a:t>
            </a:r>
          </a:p>
          <a:p>
            <a:pPr lvl="1"/>
            <a:r>
              <a:rPr lang="en-US" dirty="0" smtClean="0"/>
              <a:t>Conservative default settings</a:t>
            </a:r>
          </a:p>
          <a:p>
            <a:r>
              <a:rPr lang="en-US" dirty="0"/>
              <a:t>3: Complete </a:t>
            </a:r>
            <a:r>
              <a:rPr lang="en-US" dirty="0" smtClean="0"/>
              <a:t>mediation</a:t>
            </a:r>
          </a:p>
          <a:p>
            <a:pPr lvl="1"/>
            <a:r>
              <a:rPr lang="en-US" dirty="0" smtClean="0"/>
              <a:t>Access rules for resource accesses</a:t>
            </a:r>
          </a:p>
          <a:p>
            <a:r>
              <a:rPr lang="en-US" dirty="0"/>
              <a:t>5: Separation of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Fine-grained access rules, not too general </a:t>
            </a:r>
          </a:p>
          <a:p>
            <a:r>
              <a:rPr lang="en-US" dirty="0"/>
              <a:t>6: Least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Access only to needed resources</a:t>
            </a:r>
          </a:p>
          <a:p>
            <a:r>
              <a:rPr lang="en-US" dirty="0"/>
              <a:t>10: Compromise </a:t>
            </a:r>
            <a:r>
              <a:rPr lang="en-US" dirty="0" smtClean="0"/>
              <a:t>recording</a:t>
            </a:r>
          </a:p>
          <a:p>
            <a:pPr lvl="1"/>
            <a:r>
              <a:rPr lang="en-US" dirty="0" smtClean="0"/>
              <a:t>Log what is going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0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“echo” print input text</a:t>
            </a:r>
          </a:p>
          <a:p>
            <a:r>
              <a:rPr lang="en-US" dirty="0" smtClean="0"/>
              <a:t>“cat” print content of file</a:t>
            </a:r>
          </a:p>
          <a:p>
            <a:r>
              <a:rPr lang="en-US" dirty="0" smtClean="0"/>
              <a:t>“less” scrollable print of file</a:t>
            </a:r>
          </a:p>
          <a:p>
            <a:r>
              <a:rPr lang="en-US" dirty="0" smtClean="0"/>
              <a:t>“&gt;” redirect to</a:t>
            </a:r>
          </a:p>
          <a:p>
            <a:r>
              <a:rPr lang="en-US" dirty="0" smtClean="0"/>
              <a:t>“&gt;&gt;” append to</a:t>
            </a:r>
          </a:p>
          <a:p>
            <a:r>
              <a:rPr lang="en-US" dirty="0" smtClean="0"/>
              <a:t>“|” pipe commands</a:t>
            </a:r>
          </a:p>
          <a:p>
            <a:r>
              <a:rPr lang="en-US" dirty="0" smtClean="0"/>
              <a:t>“which” location of program</a:t>
            </a:r>
          </a:p>
          <a:p>
            <a:r>
              <a:rPr lang="en-US" dirty="0" smtClean="0"/>
              <a:t>“$” resolve variables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wc</a:t>
            </a:r>
            <a:r>
              <a:rPr lang="en-US" dirty="0" smtClean="0"/>
              <a:t>” word count</a:t>
            </a:r>
          </a:p>
          <a:p>
            <a:r>
              <a:rPr lang="en-US" dirty="0" smtClean="0"/>
              <a:t>“find” files</a:t>
            </a:r>
          </a:p>
          <a:p>
            <a:r>
              <a:rPr lang="en-US" dirty="0" smtClean="0"/>
              <a:t>“grep” extract based on regular expression</a:t>
            </a:r>
          </a:p>
          <a:p>
            <a:r>
              <a:rPr lang="en-US" dirty="0" smtClean="0"/>
              <a:t>“touch” </a:t>
            </a:r>
            <a:r>
              <a:rPr lang="en-US" smtClean="0"/>
              <a:t>modify access time of file, and create it if non-existent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78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442912"/>
            <a:ext cx="114014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2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04825"/>
            <a:ext cx="11811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0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2437"/>
            <a:ext cx="118872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" y="419100"/>
            <a:ext cx="11810921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1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count the number of lines of your programs?</a:t>
            </a:r>
          </a:p>
          <a:p>
            <a:endParaRPr lang="en-US" dirty="0"/>
          </a:p>
          <a:p>
            <a:r>
              <a:rPr lang="en-US" dirty="0"/>
              <a:t>Or the number of </a:t>
            </a:r>
            <a:r>
              <a:rPr lang="en-US" dirty="0" smtClean="0"/>
              <a:t>lines with a given word?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“@Test” to count the number of tests in a program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962" y="3672181"/>
            <a:ext cx="11549849" cy="28972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this example, first recursively </a:t>
            </a:r>
            <a:r>
              <a:rPr lang="en-US" i="1" dirty="0" smtClean="0"/>
              <a:t>find</a:t>
            </a:r>
            <a:r>
              <a:rPr lang="en-US" dirty="0" smtClean="0"/>
              <a:t> in current directory “.” all the files that ends with “.java”</a:t>
            </a:r>
          </a:p>
          <a:p>
            <a:r>
              <a:rPr lang="en-US" dirty="0" smtClean="0"/>
              <a:t>Then, such list of names is replaced inside ``, and so given as input to “cat”, which prints those files line by line</a:t>
            </a:r>
          </a:p>
          <a:p>
            <a:r>
              <a:rPr lang="en-US" dirty="0" smtClean="0"/>
              <a:t>The output of </a:t>
            </a:r>
            <a:r>
              <a:rPr lang="en-US" i="1" dirty="0" smtClean="0"/>
              <a:t>cat</a:t>
            </a:r>
            <a:r>
              <a:rPr lang="en-US" dirty="0" smtClean="0"/>
              <a:t> is pipelined “|”, and given as input to </a:t>
            </a:r>
            <a:r>
              <a:rPr lang="en-US" i="1" dirty="0" err="1" smtClean="0"/>
              <a:t>grep</a:t>
            </a:r>
            <a:endParaRPr lang="en-US" i="1" dirty="0" smtClean="0"/>
          </a:p>
          <a:p>
            <a:r>
              <a:rPr lang="en-US" i="1" dirty="0" err="1"/>
              <a:t>g</a:t>
            </a:r>
            <a:r>
              <a:rPr lang="en-US" i="1" dirty="0" err="1" smtClean="0"/>
              <a:t>rep</a:t>
            </a:r>
            <a:r>
              <a:rPr lang="en-US" dirty="0" smtClean="0"/>
              <a:t> will output only the lines that contains the string “@Test”, </a:t>
            </a:r>
            <a:r>
              <a:rPr lang="en-US" dirty="0" err="1" smtClean="0"/>
              <a:t>ie</a:t>
            </a:r>
            <a:r>
              <a:rPr lang="en-US" dirty="0" smtClean="0"/>
              <a:t> it acts as a filter</a:t>
            </a:r>
          </a:p>
          <a:p>
            <a:r>
              <a:rPr lang="en-US" dirty="0" smtClean="0"/>
              <a:t>the output of </a:t>
            </a:r>
            <a:r>
              <a:rPr lang="en-US" i="1" dirty="0" err="1" smtClean="0"/>
              <a:t>grep</a:t>
            </a:r>
            <a:r>
              <a:rPr lang="en-US" dirty="0" smtClean="0"/>
              <a:t> is then pipelined “|” to “</a:t>
            </a:r>
            <a:r>
              <a:rPr lang="en-US" i="1" dirty="0" err="1" smtClean="0"/>
              <a:t>wc</a:t>
            </a:r>
            <a:r>
              <a:rPr lang="en-US" i="1" dirty="0" smtClean="0"/>
              <a:t> –l”, </a:t>
            </a:r>
            <a:r>
              <a:rPr lang="en-US" dirty="0" smtClean="0"/>
              <a:t>which counts the number of lines in input</a:t>
            </a:r>
          </a:p>
          <a:p>
            <a:r>
              <a:rPr lang="en-US" dirty="0" smtClean="0"/>
              <a:t>Therefore, that script checks content of all Java files and counts the number of lines in them having the text “@Test”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0" y="194662"/>
            <a:ext cx="11870471" cy="31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7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632367" cy="4351338"/>
          </a:xfrm>
        </p:spPr>
        <p:txBody>
          <a:bodyPr/>
          <a:lstStyle/>
          <a:p>
            <a:r>
              <a:rPr lang="en-US" dirty="0"/>
              <a:t>User arrows (up/down) to go through history of commands</a:t>
            </a:r>
          </a:p>
          <a:p>
            <a:r>
              <a:rPr lang="en-US" dirty="0"/>
              <a:t>Use “tab” key to complete words, </a:t>
            </a:r>
            <a:r>
              <a:rPr lang="en-US" dirty="0" err="1"/>
              <a:t>ie</a:t>
            </a:r>
            <a:r>
              <a:rPr lang="en-US" dirty="0"/>
              <a:t> commands / file names</a:t>
            </a:r>
          </a:p>
          <a:p>
            <a:r>
              <a:rPr lang="en-US" dirty="0"/>
              <a:t>Bash commands can be put in executable scripts</a:t>
            </a:r>
          </a:p>
          <a:p>
            <a:pPr lvl="1"/>
            <a:r>
              <a:rPr lang="en-US" dirty="0" smtClean="0"/>
              <a:t>Can use “*.</a:t>
            </a:r>
            <a:r>
              <a:rPr lang="en-US" dirty="0" err="1" smtClean="0"/>
              <a:t>sh</a:t>
            </a:r>
            <a:r>
              <a:rPr lang="en-US" dirty="0" smtClean="0"/>
              <a:t>” as file extension, </a:t>
            </a:r>
            <a:r>
              <a:rPr lang="en-US" dirty="0" err="1" smtClean="0"/>
              <a:t>eg</a:t>
            </a:r>
            <a:r>
              <a:rPr lang="en-US" dirty="0" smtClean="0"/>
              <a:t> “foo.sh”</a:t>
            </a:r>
          </a:p>
          <a:p>
            <a:pPr lvl="1"/>
            <a:r>
              <a:rPr lang="en-US" dirty="0" smtClean="0"/>
              <a:t>First lines needs to be “#!&lt;</a:t>
            </a:r>
            <a:r>
              <a:rPr lang="en-US" dirty="0" err="1" smtClean="0"/>
              <a:t>pathToBash</a:t>
            </a:r>
            <a:r>
              <a:rPr lang="en-US" dirty="0" smtClean="0"/>
              <a:t>&gt;”, 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dirty="0"/>
              <a:t>#!</a:t>
            </a:r>
            <a:r>
              <a:rPr lang="en-US" dirty="0" smtClean="0"/>
              <a:t>/</a:t>
            </a:r>
            <a:r>
              <a:rPr lang="en-US" dirty="0" err="1"/>
              <a:t>usr</a:t>
            </a:r>
            <a:r>
              <a:rPr lang="en-US" dirty="0"/>
              <a:t>/bin/bash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Then it can be executed from terminal like any other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55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655" y="2868482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37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99" y="1753053"/>
            <a:ext cx="5949147" cy="4858203"/>
          </a:xfrm>
        </p:spPr>
        <p:txBody>
          <a:bodyPr>
            <a:normAutofit/>
          </a:bodyPr>
          <a:lstStyle/>
          <a:p>
            <a:r>
              <a:rPr lang="en-US" dirty="0" smtClean="0"/>
              <a:t>“Visible” to the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Shell and GUI</a:t>
            </a:r>
            <a:endParaRPr lang="en-US" dirty="0"/>
          </a:p>
          <a:p>
            <a:pPr lvl="1"/>
            <a:r>
              <a:rPr lang="en-US" dirty="0" smtClean="0"/>
              <a:t>File-system</a:t>
            </a:r>
            <a:endParaRPr lang="en-US" dirty="0"/>
          </a:p>
          <a:p>
            <a:pPr lvl="1"/>
            <a:r>
              <a:rPr lang="en-US" dirty="0" smtClean="0"/>
              <a:t>Devices, </a:t>
            </a:r>
            <a:r>
              <a:rPr lang="en-US" dirty="0" err="1" smtClean="0"/>
              <a:t>eg</a:t>
            </a:r>
            <a:r>
              <a:rPr lang="en-US" dirty="0" smtClean="0"/>
              <a:t> printers</a:t>
            </a:r>
            <a:r>
              <a:rPr lang="en-US" dirty="0"/>
              <a:t> </a:t>
            </a:r>
            <a:r>
              <a:rPr lang="en-US" dirty="0" smtClean="0"/>
              <a:t>and webcams</a:t>
            </a:r>
            <a:endParaRPr lang="en-US" dirty="0"/>
          </a:p>
          <a:p>
            <a:r>
              <a:rPr lang="en-US" dirty="0" smtClean="0"/>
              <a:t>Transparent (under the hood)</a:t>
            </a:r>
            <a:endParaRPr lang="en-US" dirty="0"/>
          </a:p>
          <a:p>
            <a:pPr lvl="1"/>
            <a:r>
              <a:rPr lang="en-US" dirty="0"/>
              <a:t>CPU administration</a:t>
            </a:r>
          </a:p>
          <a:p>
            <a:pPr lvl="1"/>
            <a:r>
              <a:rPr lang="en-US" dirty="0" smtClean="0"/>
              <a:t>Memory (RAM) management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 services (e.g., networking)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421582" y="1690688"/>
            <a:ext cx="5651772" cy="5068611"/>
            <a:chOff x="1463" y="835"/>
            <a:chExt cx="2832" cy="283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483" y="1525"/>
              <a:ext cx="2789" cy="1452"/>
              <a:chOff x="1483" y="1525"/>
              <a:chExt cx="2789" cy="1452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1483" y="1525"/>
                <a:ext cx="2789" cy="1452"/>
              </a:xfrm>
              <a:prstGeom prst="rect">
                <a:avLst/>
              </a:prstGeom>
              <a:solidFill>
                <a:srgbClr val="FF00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1595" y="1860"/>
                <a:ext cx="780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670" y="1950"/>
                <a:ext cx="6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User interface</a:t>
                </a:r>
                <a:endParaRPr lang="en-US" sz="2800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842" y="2084"/>
                <a:ext cx="2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(shell)</a:t>
                </a:r>
                <a:endParaRPr lang="en-US" sz="2800"/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379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611" y="1950"/>
                <a:ext cx="318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Device</a:t>
                </a:r>
                <a:endParaRPr lang="en-US" sz="2800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484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487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790" y="1950"/>
                <a:ext cx="17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File</a:t>
                </a:r>
                <a:endParaRPr lang="en-US" sz="2800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2592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487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685" y="2508"/>
                <a:ext cx="3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Memory</a:t>
                </a:r>
                <a:endParaRPr lang="en-US" sz="2800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92" y="2642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595" y="2419"/>
                <a:ext cx="780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768" y="2441"/>
                <a:ext cx="43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Processor</a:t>
                </a:r>
                <a:endParaRPr lang="en-US" sz="2800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720" y="2575"/>
                <a:ext cx="5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(or process)</a:t>
                </a:r>
                <a:endParaRPr lang="en-US" sz="2800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699" y="2709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379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410" y="2508"/>
                <a:ext cx="72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Communication</a:t>
                </a:r>
                <a:endParaRPr lang="en-US" sz="2800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590" y="2642"/>
                <a:ext cx="36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services</a:t>
                </a:r>
                <a:endParaRPr lang="en-US" sz="2800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137" y="1601"/>
                <a:ext cx="1510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900" b="1" dirty="0">
                    <a:solidFill>
                      <a:srgbClr val="FFFFFF"/>
                    </a:solidFill>
                  </a:rPr>
                  <a:t>Operating system layer</a:t>
                </a:r>
                <a:endParaRPr lang="en-US" sz="2800" dirty="0"/>
              </a:p>
            </p:txBody>
          </p:sp>
        </p:grpSp>
        <p:sp>
          <p:nvSpPr>
            <p:cNvPr id="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1463" y="835"/>
              <a:ext cx="2832" cy="2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83" y="855"/>
              <a:ext cx="2789" cy="447"/>
            </a:xfrm>
            <a:prstGeom prst="rect">
              <a:avLst/>
            </a:prstGeom>
            <a:solidFill>
              <a:srgbClr val="00FF00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088" y="990"/>
              <a:ext cx="161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>
                  <a:solidFill>
                    <a:srgbClr val="000000"/>
                  </a:solidFill>
                </a:rPr>
                <a:t>Application program layer</a:t>
              </a:r>
              <a:endParaRPr lang="en-US" sz="28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83" y="3200"/>
              <a:ext cx="2789" cy="447"/>
            </a:xfrm>
            <a:prstGeom prst="rect">
              <a:avLst/>
            </a:prstGeom>
            <a:solidFill>
              <a:srgbClr val="0000FF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371" y="3332"/>
              <a:ext cx="1032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 b="1">
                  <a:solidFill>
                    <a:srgbClr val="FFFFFF"/>
                  </a:solidFill>
                </a:rPr>
                <a:t>Hardware layer</a:t>
              </a:r>
              <a:endParaRPr lang="en-US" sz="2800"/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2877" y="1302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2877" y="2977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138805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12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7897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39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5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8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004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3 “main” parts (there are more</a:t>
            </a:r>
            <a:r>
              <a:rPr lang="is-IS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FROM:</a:t>
            </a:r>
            <a:r>
              <a:rPr lang="en-US" dirty="0"/>
              <a:t> specify the base OS image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pPr lvl="1"/>
            <a:r>
              <a:rPr lang="en-US" b="1" dirty="0"/>
              <a:t>CMD</a:t>
            </a:r>
            <a:r>
              <a:rPr lang="en-US" dirty="0"/>
              <a:t>: the actual command for your application</a:t>
            </a:r>
          </a:p>
          <a:p>
            <a:pPr lvl="1"/>
            <a:r>
              <a:rPr lang="en-US" b="1" dirty="0"/>
              <a:t>#</a:t>
            </a:r>
            <a:r>
              <a:rPr lang="en-US" dirty="0"/>
              <a:t> are comments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</a:t>
            </a:r>
            <a:r>
              <a:rPr lang="en-US" b="1" i="1" dirty="0" smtClean="0"/>
              <a:t>&gt;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the give image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</a:t>
            </a:r>
            <a:r>
              <a:rPr lang="en-US" b="1" dirty="0" err="1" smtClean="0"/>
              <a:t>ps</a:t>
            </a:r>
            <a:endParaRPr lang="en-US" b="1" dirty="0" smtClean="0"/>
          </a:p>
          <a:p>
            <a:pPr lvl="1"/>
            <a:r>
              <a:rPr lang="en-US" dirty="0" smtClean="0"/>
              <a:t>Show running images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stop &lt;id&gt;</a:t>
            </a:r>
          </a:p>
          <a:p>
            <a:pPr lvl="1"/>
            <a:r>
              <a:rPr lang="en-US" dirty="0" smtClean="0"/>
              <a:t>Stop the given running image. Note: an image can be run in several instances, with different ids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8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"/>
            <a:ext cx="11764025" cy="59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3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04800"/>
            <a:ext cx="7366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 smtClean="0"/>
              <a:t>COPY</a:t>
            </a:r>
            <a:r>
              <a:rPr lang="en-US" dirty="0" smtClean="0"/>
              <a:t>: </a:t>
            </a:r>
            <a:r>
              <a:rPr lang="en-US" dirty="0"/>
              <a:t>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61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825624"/>
            <a:ext cx="11761695" cy="4906869"/>
          </a:xfrm>
        </p:spPr>
        <p:txBody>
          <a:bodyPr/>
          <a:lstStyle/>
          <a:p>
            <a:r>
              <a:rPr lang="en-US" dirty="0" smtClean="0"/>
              <a:t>When you run a server on your local host, it will open a TCP port, typically 80 or 8080</a:t>
            </a:r>
          </a:p>
          <a:p>
            <a:r>
              <a:rPr lang="en-US" dirty="0" smtClean="0"/>
              <a:t>A server running inside Docker will open the same kind of ports, but those will not be visible from the </a:t>
            </a:r>
            <a:r>
              <a:rPr lang="en-US" i="1" dirty="0" smtClean="0"/>
              <a:t>host</a:t>
            </a:r>
            <a:r>
              <a:rPr lang="en-US" dirty="0" smtClean="0"/>
              <a:t> OS</a:t>
            </a:r>
          </a:p>
          <a:p>
            <a:r>
              <a:rPr lang="en-US" dirty="0" smtClean="0"/>
              <a:t>You need to explicitly make a mapping from </a:t>
            </a:r>
            <a:r>
              <a:rPr lang="en-US" i="1" dirty="0" smtClean="0"/>
              <a:t>host </a:t>
            </a:r>
            <a:r>
              <a:rPr lang="en-US" dirty="0" smtClean="0"/>
              <a:t>to </a:t>
            </a:r>
            <a:r>
              <a:rPr lang="en-US" i="1" dirty="0" smtClean="0"/>
              <a:t>guest</a:t>
            </a:r>
            <a:r>
              <a:rPr lang="en-US" dirty="0" smtClean="0"/>
              <a:t> ports</a:t>
            </a:r>
          </a:p>
          <a:p>
            <a:r>
              <a:rPr lang="en-US" dirty="0" smtClean="0"/>
              <a:t>Ex.: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mr-IN" b="1" dirty="0" smtClean="0"/>
              <a:t>–</a:t>
            </a:r>
            <a:r>
              <a:rPr lang="en-US" b="1" dirty="0" smtClean="0"/>
              <a:t>p 80:8080 foo</a:t>
            </a:r>
          </a:p>
          <a:p>
            <a:pPr lvl="1"/>
            <a:r>
              <a:rPr lang="en-US" dirty="0" smtClean="0"/>
              <a:t>When we do a connection on localhost on port 80, it will be redirected to </a:t>
            </a:r>
            <a:r>
              <a:rPr lang="en-US" smtClean="0"/>
              <a:t>8080 inside </a:t>
            </a:r>
            <a:r>
              <a:rPr lang="en-US" dirty="0"/>
              <a:t>D</a:t>
            </a:r>
            <a:r>
              <a:rPr lang="en-US" dirty="0" smtClean="0"/>
              <a:t>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7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</a:t>
            </a:r>
            <a:r>
              <a:rPr lang="en-US" sz="3200" dirty="0" smtClean="0"/>
              <a:t>114-129, 152-153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Bash and Docker are not in the book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</a:t>
            </a:r>
            <a:r>
              <a:rPr lang="en-US" sz="3200" dirty="0" smtClean="0"/>
              <a:t>for Lesson 3 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579418"/>
            <a:ext cx="8177646" cy="49772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Core component of the OS</a:t>
            </a:r>
          </a:p>
          <a:p>
            <a:r>
              <a:rPr lang="en-US" dirty="0" smtClean="0"/>
              <a:t>It manages the low level details of the hardware</a:t>
            </a:r>
          </a:p>
          <a:p>
            <a:r>
              <a:rPr lang="en-US" dirty="0" smtClean="0"/>
              <a:t>OS can also provide non-essential software (</a:t>
            </a:r>
            <a:r>
              <a:rPr lang="en-US" dirty="0" err="1" smtClean="0"/>
              <a:t>eg</a:t>
            </a:r>
            <a:r>
              <a:rPr lang="en-US" dirty="0" smtClean="0"/>
              <a:t>, choice of pretty icons for folders)</a:t>
            </a:r>
          </a:p>
          <a:p>
            <a:r>
              <a:rPr lang="en-US" dirty="0" smtClean="0"/>
              <a:t>When talking of Linux, that is usually just the kernel</a:t>
            </a:r>
          </a:p>
          <a:p>
            <a:pPr lvl="1"/>
            <a:r>
              <a:rPr lang="en-US" dirty="0"/>
              <a:t>https://github.com/torvalds/linux</a:t>
            </a:r>
            <a:endParaRPr lang="en-US" dirty="0" smtClean="0"/>
          </a:p>
          <a:p>
            <a:r>
              <a:rPr lang="en-US" dirty="0" smtClean="0"/>
              <a:t>Linux </a:t>
            </a:r>
            <a:r>
              <a:rPr lang="en-US" i="1" dirty="0" smtClean="0"/>
              <a:t>distributions </a:t>
            </a:r>
            <a:r>
              <a:rPr lang="en-US" dirty="0" smtClean="0"/>
              <a:t>(Ubuntu, Fedora, etc.) contains the kernel plus all other kinds of software 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1615" y="2338175"/>
            <a:ext cx="1995055" cy="69552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Non-essential OS Applications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41615" y="1579418"/>
            <a:ext cx="3358883" cy="695528"/>
            <a:chOff x="5220072" y="2012815"/>
            <a:chExt cx="3358883" cy="695528"/>
          </a:xfrm>
        </p:grpSpPr>
        <p:sp>
          <p:nvSpPr>
            <p:cNvPr id="6" name="Rounded Rectangle 5"/>
            <p:cNvSpPr/>
            <p:nvPr/>
          </p:nvSpPr>
          <p:spPr>
            <a:xfrm>
              <a:off x="5220072" y="2012815"/>
              <a:ext cx="1995055" cy="6955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Applications</a:t>
              </a:r>
              <a:endParaRPr lang="en-US" dirty="0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270545" y="2012815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06839" y="220250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latin typeface="Arial" pitchFamily="34" charset="0"/>
                  <a:cs typeface="Arial" pitchFamily="34" charset="0"/>
                </a:rPr>
                <a:t>Userland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41615" y="2338175"/>
            <a:ext cx="2762484" cy="1454286"/>
            <a:chOff x="5220072" y="2771572"/>
            <a:chExt cx="2762484" cy="1454286"/>
          </a:xfrm>
        </p:grpSpPr>
        <p:sp>
          <p:nvSpPr>
            <p:cNvPr id="10" name="Rounded Rectangle 9"/>
            <p:cNvSpPr/>
            <p:nvPr/>
          </p:nvSpPr>
          <p:spPr>
            <a:xfrm>
              <a:off x="5220072" y="3530330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OS Kernel</a:t>
              </a:r>
              <a:endParaRPr lang="en-US" dirty="0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7270545" y="2771572"/>
              <a:ext cx="110836" cy="145428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0345" y="335032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OS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1615" y="3855690"/>
            <a:ext cx="3410369" cy="695528"/>
            <a:chOff x="5220072" y="4289087"/>
            <a:chExt cx="3410369" cy="695528"/>
          </a:xfrm>
        </p:grpSpPr>
        <p:sp>
          <p:nvSpPr>
            <p:cNvPr id="14" name="Rounded Rectangle 13"/>
            <p:cNvSpPr/>
            <p:nvPr/>
          </p:nvSpPr>
          <p:spPr>
            <a:xfrm>
              <a:off x="5220072" y="4289087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CPU, Memory, </a:t>
              </a:r>
              <a:r>
                <a:rPr lang="en-US" dirty="0" err="1" smtClean="0"/>
                <a:t>Input/Output</a:t>
              </a:r>
              <a:endParaRPr lang="en-US" dirty="0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270545" y="4289087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1381" y="448845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Hardware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0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825624"/>
            <a:ext cx="11804073" cy="4689475"/>
          </a:xfrm>
        </p:spPr>
        <p:txBody>
          <a:bodyPr/>
          <a:lstStyle/>
          <a:p>
            <a:r>
              <a:rPr lang="en-US" dirty="0" smtClean="0"/>
              <a:t>Applications needs to use hardware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text editor reading keyboard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PDF </a:t>
            </a:r>
            <a:r>
              <a:rPr lang="en-US" dirty="0"/>
              <a:t>(Adobe) </a:t>
            </a:r>
            <a:r>
              <a:rPr lang="en-US" dirty="0" smtClean="0"/>
              <a:t>reader accessing printer when printing a document  </a:t>
            </a:r>
          </a:p>
          <a:p>
            <a:r>
              <a:rPr lang="en-US" dirty="0" smtClean="0"/>
              <a:t>Applications do not interact directly with hardware</a:t>
            </a:r>
          </a:p>
          <a:p>
            <a:r>
              <a:rPr lang="en-US" dirty="0" smtClean="0"/>
              <a:t>OS Kernel provide high level API to interact with hardware </a:t>
            </a:r>
          </a:p>
          <a:p>
            <a:pPr lvl="1"/>
            <a:r>
              <a:rPr lang="en-US" dirty="0"/>
              <a:t>API: Application </a:t>
            </a:r>
            <a:r>
              <a:rPr lang="en-US" dirty="0" smtClean="0"/>
              <a:t>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11826</TotalTime>
  <Words>4242</Words>
  <Application>Microsoft Office PowerPoint</Application>
  <PresentationFormat>Widescreen</PresentationFormat>
  <Paragraphs>589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ＭＳ Ｐゴシック</vt:lpstr>
      <vt:lpstr>Arial</vt:lpstr>
      <vt:lpstr>Arial Narrow</vt:lpstr>
      <vt:lpstr>Calibri</vt:lpstr>
      <vt:lpstr>Calibri Light</vt:lpstr>
      <vt:lpstr>Courier New</vt:lpstr>
      <vt:lpstr>Mangal</vt:lpstr>
      <vt:lpstr>Tahoma</vt:lpstr>
      <vt:lpstr>Wingdings</vt:lpstr>
      <vt:lpstr>Office Theme</vt:lpstr>
      <vt:lpstr>TK2100: Informasjonssikkerhet  Lesson 03: Operating Systems</vt:lpstr>
      <vt:lpstr>Goals</vt:lpstr>
      <vt:lpstr>Operating Systems (OS)</vt:lpstr>
      <vt:lpstr>Main Operating Systems (OS)</vt:lpstr>
      <vt:lpstr>What if a hacker has direct physical access to the hardware?</vt:lpstr>
      <vt:lpstr>Recall 10 Security Principles</vt:lpstr>
      <vt:lpstr>OS Main Components</vt:lpstr>
      <vt:lpstr>Kernel</vt:lpstr>
      <vt:lpstr>Device Drivers</vt:lpstr>
      <vt:lpstr>System Calls</vt:lpstr>
      <vt:lpstr>System Calls, Cont.</vt:lpstr>
      <vt:lpstr>Processes and Threads</vt:lpstr>
      <vt:lpstr>Processes</vt:lpstr>
      <vt:lpstr>Process Identification: Windows</vt:lpstr>
      <vt:lpstr>Process Identification: Mac  (Activity Monitor)</vt:lpstr>
      <vt:lpstr>Process Identification: Linux  (ps, top, /proc m.fl.)</vt:lpstr>
      <vt:lpstr>Daemons and Services</vt:lpstr>
      <vt:lpstr>Processes and RAM</vt:lpstr>
      <vt:lpstr>Process Loading</vt:lpstr>
      <vt:lpstr>Process Memory</vt:lpstr>
      <vt:lpstr>Continuous Index Space</vt:lpstr>
      <vt:lpstr>Indices</vt:lpstr>
      <vt:lpstr>Fragmentation</vt:lpstr>
      <vt:lpstr>Virtual Indices</vt:lpstr>
      <vt:lpstr>Mapping (Simplified) Example</vt:lpstr>
      <vt:lpstr>Virtual Memory</vt:lpstr>
      <vt:lpstr>Page Faults</vt:lpstr>
      <vt:lpstr>Caches</vt:lpstr>
      <vt:lpstr>Memory Efficiency</vt:lpstr>
      <vt:lpstr>Threads</vt:lpstr>
      <vt:lpstr>Multi-Threading in Same Process</vt:lpstr>
      <vt:lpstr>Why not just 1 thread per process???</vt:lpstr>
      <vt:lpstr>Multitasking</vt:lpstr>
      <vt:lpstr>Stack-Based Buffer Overflow</vt:lpstr>
      <vt:lpstr>Most Famous Type Of Vulnerability</vt:lpstr>
      <vt:lpstr>C code example</vt:lpstr>
      <vt:lpstr>PowerPoint Presentation</vt:lpstr>
      <vt:lpstr>PowerPoint Presentation</vt:lpstr>
      <vt:lpstr>Stack-Based Buffer Overflow</vt:lpstr>
      <vt:lpstr>File System</vt:lpstr>
      <vt:lpstr>Files on Hard-Drive</vt:lpstr>
      <vt:lpstr>File Path</vt:lpstr>
      <vt:lpstr>File Permissions</vt:lpstr>
      <vt:lpstr>Base Permissions</vt:lpstr>
      <vt:lpstr>Owners and Groups</vt:lpstr>
      <vt:lpstr>Permission Representation</vt:lpstr>
      <vt:lpstr>Virtual Machines</vt:lpstr>
      <vt:lpstr>OS-specific Programs</vt:lpstr>
      <vt:lpstr>Virtual Machines (VM)</vt:lpstr>
      <vt:lpstr>Linux running in Mac/Windows via VirtualBox</vt:lpstr>
      <vt:lpstr>Windows running in Mac via Parallels </vt:lpstr>
      <vt:lpstr>Why VMs?</vt:lpstr>
      <vt:lpstr>… before going on…</vt:lpstr>
      <vt:lpstr>Bash</vt:lpstr>
      <vt:lpstr>Bash</vt:lpstr>
      <vt:lpstr>PowerPoint Presentation</vt:lpstr>
      <vt:lpstr>Why?</vt:lpstr>
      <vt:lpstr>Installing Bash</vt:lpstr>
      <vt:lpstr>Basic Commands</vt:lpstr>
      <vt:lpstr>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Tips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PowerPoint Presentation</vt:lpstr>
      <vt:lpstr>Some Further Commands</vt:lpstr>
      <vt:lpstr>Networking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697</cp:revision>
  <dcterms:created xsi:type="dcterms:W3CDTF">2017-12-10T14:32:25Z</dcterms:created>
  <dcterms:modified xsi:type="dcterms:W3CDTF">2018-01-30T12:40:29Z</dcterms:modified>
</cp:coreProperties>
</file>